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305" r:id="rId2"/>
    <p:sldId id="332" r:id="rId3"/>
    <p:sldId id="348" r:id="rId4"/>
    <p:sldId id="330" r:id="rId5"/>
    <p:sldId id="295" r:id="rId6"/>
    <p:sldId id="349" r:id="rId7"/>
    <p:sldId id="351" r:id="rId8"/>
    <p:sldId id="350" r:id="rId9"/>
    <p:sldId id="357" r:id="rId10"/>
    <p:sldId id="316" r:id="rId11"/>
    <p:sldId id="335" r:id="rId12"/>
    <p:sldId id="322" r:id="rId13"/>
    <p:sldId id="353" r:id="rId14"/>
    <p:sldId id="319" r:id="rId15"/>
    <p:sldId id="324" r:id="rId16"/>
    <p:sldId id="333" r:id="rId17"/>
    <p:sldId id="339" r:id="rId18"/>
    <p:sldId id="354" r:id="rId19"/>
    <p:sldId id="355" r:id="rId20"/>
    <p:sldId id="300" r:id="rId21"/>
    <p:sldId id="340" r:id="rId22"/>
    <p:sldId id="323" r:id="rId23"/>
    <p:sldId id="341" r:id="rId24"/>
    <p:sldId id="342" r:id="rId25"/>
    <p:sldId id="345" r:id="rId26"/>
    <p:sldId id="346" r:id="rId27"/>
    <p:sldId id="285" r:id="rId28"/>
    <p:sldId id="318" r:id="rId29"/>
    <p:sldId id="347" r:id="rId30"/>
    <p:sldId id="337" r:id="rId31"/>
    <p:sldId id="338" r:id="rId32"/>
    <p:sldId id="356" r:id="rId33"/>
    <p:sldId id="358" r:id="rId34"/>
    <p:sldId id="35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E53"/>
    <a:srgbClr val="F8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0F9AB-BAC7-430D-A184-08C48C2E2350}" v="85" dt="2023-12-09T02:05:55.2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20"/>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total_energy__consumption_this_year_per_hour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morning</c:v>
                </c:pt>
                <c:pt idx="1">
                  <c:v>afternoon-evening</c:v>
                </c:pt>
                <c:pt idx="2">
                  <c:v>night</c:v>
                </c:pt>
              </c:strCache>
            </c:strRef>
          </c:cat>
          <c:val>
            <c:numRef>
              <c:f>Sheet1!$C$2:$C$4</c:f>
              <c:numCache>
                <c:formatCode>General</c:formatCode>
                <c:ptCount val="3"/>
                <c:pt idx="0">
                  <c:v>215281.573508081</c:v>
                </c:pt>
                <c:pt idx="1">
                  <c:v>278973.54191808298</c:v>
                </c:pt>
                <c:pt idx="2">
                  <c:v>137700.22536860601</c:v>
                </c:pt>
              </c:numCache>
            </c:numRef>
          </c:val>
          <c:extLst>
            <c:ext xmlns:c16="http://schemas.microsoft.com/office/drawing/2014/chart" uri="{C3380CC4-5D6E-409C-BE32-E72D297353CC}">
              <c16:uniqueId val="{00000001-2A59-4BD4-A2BE-72EF7A7FC8B6}"/>
            </c:ext>
          </c:extLst>
        </c:ser>
        <c:ser>
          <c:idx val="0"/>
          <c:order val="1"/>
          <c:tx>
            <c:strRef>
              <c:f>Sheet1!$B$1</c:f>
              <c:strCache>
                <c:ptCount val="1"/>
                <c:pt idx="0">
                  <c:v>total_energy_prediction_next_year_per_hour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morning</c:v>
                </c:pt>
                <c:pt idx="1">
                  <c:v>afternoon-evening</c:v>
                </c:pt>
                <c:pt idx="2">
                  <c:v>night</c:v>
                </c:pt>
              </c:strCache>
            </c:strRef>
          </c:cat>
          <c:val>
            <c:numRef>
              <c:f>Sheet1!$B$2:$B$4</c:f>
              <c:numCache>
                <c:formatCode>General</c:formatCode>
                <c:ptCount val="3"/>
                <c:pt idx="0">
                  <c:v>265264.55800247198</c:v>
                </c:pt>
                <c:pt idx="1">
                  <c:v>292841.95910835301</c:v>
                </c:pt>
                <c:pt idx="2">
                  <c:v>216933.87386798899</c:v>
                </c:pt>
              </c:numCache>
            </c:numRef>
          </c:val>
          <c:extLst>
            <c:ext xmlns:c16="http://schemas.microsoft.com/office/drawing/2014/chart" uri="{C3380CC4-5D6E-409C-BE32-E72D297353CC}">
              <c16:uniqueId val="{00000000-2A59-4BD4-A2BE-72EF7A7FC8B6}"/>
            </c:ext>
          </c:extLst>
        </c:ser>
        <c:dLbls>
          <c:showLegendKey val="0"/>
          <c:showVal val="1"/>
          <c:showCatName val="0"/>
          <c:showSerName val="0"/>
          <c:showPercent val="0"/>
          <c:showBubbleSize val="0"/>
        </c:dLbls>
        <c:gapWidth val="219"/>
        <c:overlap val="-27"/>
        <c:axId val="1469862111"/>
        <c:axId val="1578419007"/>
      </c:barChart>
      <c:lineChart>
        <c:grouping val="standard"/>
        <c:varyColors val="0"/>
        <c:ser>
          <c:idx val="2"/>
          <c:order val="2"/>
          <c:tx>
            <c:strRef>
              <c:f>Sheet1!$D$1</c:f>
              <c:strCache>
                <c:ptCount val="1"/>
                <c:pt idx="0">
                  <c:v>percentage_change_in_energy_consumption_per_hour</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morning</c:v>
                </c:pt>
                <c:pt idx="1">
                  <c:v>afternoon-evening</c:v>
                </c:pt>
                <c:pt idx="2">
                  <c:v>night</c:v>
                </c:pt>
              </c:strCache>
            </c:strRef>
          </c:cat>
          <c:val>
            <c:numRef>
              <c:f>Sheet1!$D$2:$D$4</c:f>
              <c:numCache>
                <c:formatCode>General</c:formatCode>
                <c:ptCount val="3"/>
                <c:pt idx="0">
                  <c:v>23.217493109095699</c:v>
                </c:pt>
                <c:pt idx="1">
                  <c:v>4.9712302804479398</c:v>
                </c:pt>
                <c:pt idx="2">
                  <c:v>57.540681787037201</c:v>
                </c:pt>
              </c:numCache>
            </c:numRef>
          </c:val>
          <c:smooth val="0"/>
          <c:extLst>
            <c:ext xmlns:c16="http://schemas.microsoft.com/office/drawing/2014/chart" uri="{C3380CC4-5D6E-409C-BE32-E72D297353CC}">
              <c16:uniqueId val="{00000002-2A59-4BD4-A2BE-72EF7A7FC8B6}"/>
            </c:ext>
          </c:extLst>
        </c:ser>
        <c:dLbls>
          <c:showLegendKey val="0"/>
          <c:showVal val="1"/>
          <c:showCatName val="0"/>
          <c:showSerName val="0"/>
          <c:showPercent val="0"/>
          <c:showBubbleSize val="0"/>
        </c:dLbls>
        <c:marker val="1"/>
        <c:smooth val="0"/>
        <c:axId val="1073182928"/>
        <c:axId val="1476744639"/>
      </c:lineChart>
      <c:catAx>
        <c:axId val="1469862111"/>
        <c:scaling>
          <c:orientation val="minMax"/>
        </c:scaling>
        <c:delete val="0"/>
        <c:axPos val="b"/>
        <c:title>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78419007"/>
        <c:crosses val="autoZero"/>
        <c:auto val="1"/>
        <c:lblAlgn val="ctr"/>
        <c:lblOffset val="100"/>
        <c:noMultiLvlLbl val="0"/>
      </c:catAx>
      <c:valAx>
        <c:axId val="15784190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Total Energy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9862111"/>
        <c:crosses val="autoZero"/>
        <c:crossBetween val="between"/>
      </c:valAx>
      <c:valAx>
        <c:axId val="1476744639"/>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Percentage</a:t>
                </a:r>
                <a:r>
                  <a:rPr lang="en-US" baseline="0"/>
                  <a:t> Increase</a:t>
                </a:r>
                <a:endParaRPr lang="en-US"/>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82928"/>
        <c:crosses val="max"/>
        <c:crossBetween val="between"/>
      </c:valAx>
      <c:catAx>
        <c:axId val="1073182928"/>
        <c:scaling>
          <c:orientation val="minMax"/>
        </c:scaling>
        <c:delete val="1"/>
        <c:axPos val="b"/>
        <c:numFmt formatCode="General" sourceLinked="1"/>
        <c:majorTickMark val="out"/>
        <c:minorTickMark val="none"/>
        <c:tickLblPos val="nextTo"/>
        <c:crossAx val="147674463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D2BE8-3EE9-3443-B572-D545581E8F0E}"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1601F-1E6B-2240-83B0-DD8BFA75C897}" type="slidenum">
              <a:rPr lang="en-US" smtClean="0"/>
              <a:t>‹#›</a:t>
            </a:fld>
            <a:endParaRPr lang="en-US"/>
          </a:p>
        </p:txBody>
      </p:sp>
    </p:spTree>
    <p:extLst>
      <p:ext uri="{BB962C8B-B14F-4D97-AF65-F5344CB8AC3E}">
        <p14:creationId xmlns:p14="http://schemas.microsoft.com/office/powerpoint/2010/main" val="2486679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9CC7F-D7FD-7142-9894-9CD0A54CFBFA}" type="slidenum">
              <a:rPr lang="en-US" smtClean="0"/>
              <a:t>5</a:t>
            </a:fld>
            <a:endParaRPr lang="en-US"/>
          </a:p>
        </p:txBody>
      </p:sp>
    </p:spTree>
    <p:extLst>
      <p:ext uri="{BB962C8B-B14F-4D97-AF65-F5344CB8AC3E}">
        <p14:creationId xmlns:p14="http://schemas.microsoft.com/office/powerpoint/2010/main" val="238104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9CC7F-D7FD-7142-9894-9CD0A54CFBFA}" type="slidenum">
              <a:rPr lang="en-US" smtClean="0"/>
              <a:t>27</a:t>
            </a:fld>
            <a:endParaRPr lang="en-US"/>
          </a:p>
        </p:txBody>
      </p:sp>
    </p:spTree>
    <p:extLst>
      <p:ext uri="{BB962C8B-B14F-4D97-AF65-F5344CB8AC3E}">
        <p14:creationId xmlns:p14="http://schemas.microsoft.com/office/powerpoint/2010/main" val="1426830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9CC7F-D7FD-7142-9894-9CD0A54CFBFA}" type="slidenum">
              <a:rPr lang="en-US" smtClean="0"/>
              <a:t>28</a:t>
            </a:fld>
            <a:endParaRPr lang="en-US"/>
          </a:p>
        </p:txBody>
      </p:sp>
    </p:spTree>
    <p:extLst>
      <p:ext uri="{BB962C8B-B14F-4D97-AF65-F5344CB8AC3E}">
        <p14:creationId xmlns:p14="http://schemas.microsoft.com/office/powerpoint/2010/main" val="1878126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EEDD-B153-A745-F86A-5B66C697E8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7AA56C-29A9-052B-A118-E97349A435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4830CF-6D3E-BB6A-B898-84E280375FA1}"/>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5" name="Footer Placeholder 4">
            <a:extLst>
              <a:ext uri="{FF2B5EF4-FFF2-40B4-BE49-F238E27FC236}">
                <a16:creationId xmlns:a16="http://schemas.microsoft.com/office/drawing/2014/main" id="{96403C4F-8942-B75D-6A1F-4DC93FBBD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D26A29-9B50-DBB1-7F1E-AA84208F0246}"/>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2669365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0FC5-2DDB-C151-0F96-2A8E281409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AD7722-A166-F778-DA83-E1ED90088E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F2E02-4763-B6BD-AE51-CDB4F04AB837}"/>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5" name="Footer Placeholder 4">
            <a:extLst>
              <a:ext uri="{FF2B5EF4-FFF2-40B4-BE49-F238E27FC236}">
                <a16:creationId xmlns:a16="http://schemas.microsoft.com/office/drawing/2014/main" id="{DC612385-0EEC-2C72-2BAB-C75F4DE23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1E436-8C21-12A3-A68E-49ADC1DC0005}"/>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1933201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843481-9C33-BC4D-4B65-E4A6DBFB97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BD2B8A-1E0E-EC3A-532F-8F1A87C25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81741-6E24-F715-69A1-8E6BBFD96745}"/>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5" name="Footer Placeholder 4">
            <a:extLst>
              <a:ext uri="{FF2B5EF4-FFF2-40B4-BE49-F238E27FC236}">
                <a16:creationId xmlns:a16="http://schemas.microsoft.com/office/drawing/2014/main" id="{2A5B2F8C-2436-5714-D211-38A004A5B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99AB8-CFEF-B99E-7D6E-D3E81B053D16}"/>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913973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a:p>
        </p:txBody>
      </p:sp>
      <p:pic>
        <p:nvPicPr>
          <p:cNvPr id="6" name="Picture 4" descr="Syracuse University is presented next to a block S in orange on a navy background. " title="Syracuse University Logo">
            <a:extLst>
              <a:ext uri="{FF2B5EF4-FFF2-40B4-BE49-F238E27FC236}">
                <a16:creationId xmlns:a16="http://schemas.microsoft.com/office/drawing/2014/main" id="{BAA10509-61C6-614C-9E42-CC55FDFFA3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 y="457200"/>
            <a:ext cx="3300984" cy="621792"/>
          </a:xfrm>
          <a:prstGeom prst="rect">
            <a:avLst/>
          </a:prstGeom>
        </p:spPr>
      </p:pic>
    </p:spTree>
    <p:extLst>
      <p:ext uri="{BB962C8B-B14F-4D97-AF65-F5344CB8AC3E}">
        <p14:creationId xmlns:p14="http://schemas.microsoft.com/office/powerpoint/2010/main" val="601649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600">
                <a:solidFill>
                  <a:schemeClr val="tx2"/>
                </a:solidFill>
              </a:defRPr>
            </a:lvl1pPr>
          </a:lstStyle>
          <a:p>
            <a:endParaRPr lang="en-US"/>
          </a:p>
        </p:txBody>
      </p:sp>
      <p:pic>
        <p:nvPicPr>
          <p:cNvPr id="6" name="Picture 3" descr="Syracuse University is presented next to a block S in orange on a navy background." title="Syracuse University Logo">
            <a:extLst>
              <a:ext uri="{FF2B5EF4-FFF2-40B4-BE49-F238E27FC236}">
                <a16:creationId xmlns:a16="http://schemas.microsoft.com/office/drawing/2014/main" id="{AA5B4474-4214-1746-A7BA-39AF0E90AC9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853733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32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BF37-5B45-BEE2-C49F-4BABB9BFEA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EB77B-41FC-8EB2-759C-000AA6246B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E3EF1-6E89-8A5E-EF06-9B3D57929D7D}"/>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5" name="Footer Placeholder 4">
            <a:extLst>
              <a:ext uri="{FF2B5EF4-FFF2-40B4-BE49-F238E27FC236}">
                <a16:creationId xmlns:a16="http://schemas.microsoft.com/office/drawing/2014/main" id="{CC534206-E9F7-188B-24C2-D3949AA02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81C1F-3CED-72D4-FBD4-2F463B6C0CAC}"/>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477038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A1EF-14F1-1CAA-9614-891E6106E6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77F29E-13AA-3C59-1AC1-FEA0140973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E8A96A-2B95-BD69-CDB4-919102526C86}"/>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5" name="Footer Placeholder 4">
            <a:extLst>
              <a:ext uri="{FF2B5EF4-FFF2-40B4-BE49-F238E27FC236}">
                <a16:creationId xmlns:a16="http://schemas.microsoft.com/office/drawing/2014/main" id="{E288867E-2504-25F7-983A-47F61E5B8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BACBE8-8CFC-7DE5-DD0B-7370C7EFE77C}"/>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2562122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0946-2CAB-A4C3-6A9A-BD60AFA160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93180A-9FC5-9B68-FF90-0D3953A809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322B01-C9E8-6D8B-C7FC-FC2192A842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6CCC8-CF15-6801-29BE-92BACACF0026}"/>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6" name="Footer Placeholder 5">
            <a:extLst>
              <a:ext uri="{FF2B5EF4-FFF2-40B4-BE49-F238E27FC236}">
                <a16:creationId xmlns:a16="http://schemas.microsoft.com/office/drawing/2014/main" id="{9E9600A6-8EA0-F1E1-4850-356F7C9BF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B86E4-F805-8C93-B4FA-7E48C3A8D0D6}"/>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1994768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90B20-8DE2-948C-B22C-CA4920AAF7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D15AD9-0BB5-7084-91F0-2A17236BCC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933697-6EE5-2185-961E-6E8AE5B64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0FF4ED-D79E-DA86-2945-A266ABC655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695435-43C5-60F3-0826-0FA493E107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701D0-0EEB-33FD-0489-55B480BE26DB}"/>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8" name="Footer Placeholder 7">
            <a:extLst>
              <a:ext uri="{FF2B5EF4-FFF2-40B4-BE49-F238E27FC236}">
                <a16:creationId xmlns:a16="http://schemas.microsoft.com/office/drawing/2014/main" id="{621A5915-AA46-3016-03A6-B6A9821E4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3ECABA-649E-DDFD-8CBD-EC69EA719DA2}"/>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236897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3EC-4369-7A3F-27F1-9CBCE10CCB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92942A-1255-E75B-6F17-A332F872E08E}"/>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4" name="Footer Placeholder 3">
            <a:extLst>
              <a:ext uri="{FF2B5EF4-FFF2-40B4-BE49-F238E27FC236}">
                <a16:creationId xmlns:a16="http://schemas.microsoft.com/office/drawing/2014/main" id="{B794C9CB-6298-A1B1-A3D4-236A4BC2D1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7A0258-B982-5069-3E90-081D9C955EC8}"/>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150425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D5C801-2AAD-5B11-7150-0B5FD83CB537}"/>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3" name="Footer Placeholder 2">
            <a:extLst>
              <a:ext uri="{FF2B5EF4-FFF2-40B4-BE49-F238E27FC236}">
                <a16:creationId xmlns:a16="http://schemas.microsoft.com/office/drawing/2014/main" id="{624669DF-966B-5FF1-12CA-3A3C1800E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21BA15-92B4-0DEB-8D0E-982942C4458F}"/>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1965073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CF0C-473B-43D2-9F20-00E1946147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125C32-63CC-C334-01FB-45188D6839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04067C-8C79-8008-C856-0E12ED487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E55D1-1D63-5932-6F91-ACEB6E6C8DFC}"/>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6" name="Footer Placeholder 5">
            <a:extLst>
              <a:ext uri="{FF2B5EF4-FFF2-40B4-BE49-F238E27FC236}">
                <a16:creationId xmlns:a16="http://schemas.microsoft.com/office/drawing/2014/main" id="{EC78264A-DB6E-367D-8EE3-E0920A5E2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3F444-A0E1-347D-F9BB-EE08AC162AED}"/>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3294047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12AF-8D1E-84DF-CCF7-034202F19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D18CDF-E6F9-8DDE-56F8-D6C31246CB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0BDF8D-4D20-1146-B178-80DBB5462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8991D6-A53F-9C13-ABF8-290CBBBEA8C7}"/>
              </a:ext>
            </a:extLst>
          </p:cNvPr>
          <p:cNvSpPr>
            <a:spLocks noGrp="1"/>
          </p:cNvSpPr>
          <p:nvPr>
            <p:ph type="dt" sz="half" idx="10"/>
          </p:nvPr>
        </p:nvSpPr>
        <p:spPr/>
        <p:txBody>
          <a:bodyPr/>
          <a:lstStyle/>
          <a:p>
            <a:fld id="{05346F45-43DF-1E40-808A-529859486557}" type="datetimeFigureOut">
              <a:rPr lang="en-US" smtClean="0"/>
              <a:t>12/8/2023</a:t>
            </a:fld>
            <a:endParaRPr lang="en-US"/>
          </a:p>
        </p:txBody>
      </p:sp>
      <p:sp>
        <p:nvSpPr>
          <p:cNvPr id="6" name="Footer Placeholder 5">
            <a:extLst>
              <a:ext uri="{FF2B5EF4-FFF2-40B4-BE49-F238E27FC236}">
                <a16:creationId xmlns:a16="http://schemas.microsoft.com/office/drawing/2014/main" id="{B291C876-0335-B47E-36B0-ACA80BFAA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186E66-F53A-0092-F804-A4E939637CFD}"/>
              </a:ext>
            </a:extLst>
          </p:cNvPr>
          <p:cNvSpPr>
            <a:spLocks noGrp="1"/>
          </p:cNvSpPr>
          <p:nvPr>
            <p:ph type="sldNum" sz="quarter" idx="12"/>
          </p:nvPr>
        </p:nvSpPr>
        <p:spPr/>
        <p:txBody>
          <a:bodyPr/>
          <a:lstStyle/>
          <a:p>
            <a:fld id="{73BA825F-CD41-B447-A7AF-B89472FB19B2}" type="slidenum">
              <a:rPr lang="en-US" smtClean="0"/>
              <a:t>‹#›</a:t>
            </a:fld>
            <a:endParaRPr lang="en-US"/>
          </a:p>
        </p:txBody>
      </p:sp>
    </p:spTree>
    <p:extLst>
      <p:ext uri="{BB962C8B-B14F-4D97-AF65-F5344CB8AC3E}">
        <p14:creationId xmlns:p14="http://schemas.microsoft.com/office/powerpoint/2010/main" val="257227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1F61EF-E122-9F83-51BC-F56051A79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FA16B8-5E6C-614D-D746-DD69AE7C2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1D6ED-A77E-D3E0-3C20-F9C0DEFE8D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46F45-43DF-1E40-808A-529859486557}" type="datetimeFigureOut">
              <a:rPr lang="en-US" smtClean="0"/>
              <a:t>12/8/2023</a:t>
            </a:fld>
            <a:endParaRPr lang="en-US"/>
          </a:p>
        </p:txBody>
      </p:sp>
      <p:sp>
        <p:nvSpPr>
          <p:cNvPr id="5" name="Footer Placeholder 4">
            <a:extLst>
              <a:ext uri="{FF2B5EF4-FFF2-40B4-BE49-F238E27FC236}">
                <a16:creationId xmlns:a16="http://schemas.microsoft.com/office/drawing/2014/main" id="{0B32D6EC-3229-1E81-12AE-9BF774750F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5C73EB-DC98-E123-1A7B-6D998043D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A825F-CD41-B447-A7AF-B89472FB19B2}" type="slidenum">
              <a:rPr lang="en-US" smtClean="0"/>
              <a:t>‹#›</a:t>
            </a:fld>
            <a:endParaRPr lang="en-US"/>
          </a:p>
        </p:txBody>
      </p:sp>
    </p:spTree>
    <p:extLst>
      <p:ext uri="{BB962C8B-B14F-4D97-AF65-F5344CB8AC3E}">
        <p14:creationId xmlns:p14="http://schemas.microsoft.com/office/powerpoint/2010/main" val="1799594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27.jpeg"/><Relationship Id="rId7" Type="http://schemas.openxmlformats.org/officeDocument/2006/relationships/image" Target="../media/image53.jpe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3.jpeg"/><Relationship Id="rId1" Type="http://schemas.openxmlformats.org/officeDocument/2006/relationships/slideLayout" Target="../slideLayouts/slideLayout14.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E55E-EDF7-E644-84E6-C1119470A93D}"/>
              </a:ext>
            </a:extLst>
          </p:cNvPr>
          <p:cNvSpPr>
            <a:spLocks noGrp="1"/>
          </p:cNvSpPr>
          <p:nvPr>
            <p:ph type="ctrTitle"/>
          </p:nvPr>
        </p:nvSpPr>
        <p:spPr>
          <a:xfrm>
            <a:off x="457198" y="1041400"/>
            <a:ext cx="4390103" cy="2387600"/>
          </a:xfrm>
        </p:spPr>
        <p:txBody>
          <a:bodyPr/>
          <a:lstStyle/>
          <a:p>
            <a:r>
              <a:rPr lang="en-US"/>
              <a:t>Energy Usage Management </a:t>
            </a:r>
          </a:p>
        </p:txBody>
      </p:sp>
      <p:sp>
        <p:nvSpPr>
          <p:cNvPr id="3" name="Subtitle 2">
            <a:extLst>
              <a:ext uri="{FF2B5EF4-FFF2-40B4-BE49-F238E27FC236}">
                <a16:creationId xmlns:a16="http://schemas.microsoft.com/office/drawing/2014/main" id="{55BA4CB0-D0A9-144F-A7C7-33FCA2E2E798}"/>
              </a:ext>
            </a:extLst>
          </p:cNvPr>
          <p:cNvSpPr>
            <a:spLocks noGrp="1"/>
          </p:cNvSpPr>
          <p:nvPr>
            <p:ph type="subTitle" idx="1"/>
          </p:nvPr>
        </p:nvSpPr>
        <p:spPr>
          <a:xfrm>
            <a:off x="457198" y="5098811"/>
            <a:ext cx="4390103" cy="1039761"/>
          </a:xfrm>
        </p:spPr>
        <p:txBody>
          <a:bodyPr>
            <a:normAutofit fontScale="25000" lnSpcReduction="20000"/>
          </a:bodyPr>
          <a:lstStyle/>
          <a:p>
            <a:r>
              <a:rPr lang="en-US" sz="5600" dirty="0">
                <a:solidFill>
                  <a:srgbClr val="F86900"/>
                </a:solidFill>
              </a:rPr>
              <a:t>Sai Akash </a:t>
            </a:r>
            <a:r>
              <a:rPr lang="en-US" sz="5600" dirty="0" err="1">
                <a:solidFill>
                  <a:srgbClr val="F86900"/>
                </a:solidFill>
              </a:rPr>
              <a:t>Addala</a:t>
            </a:r>
            <a:endParaRPr lang="en-US" sz="5600" dirty="0">
              <a:solidFill>
                <a:srgbClr val="F86900"/>
              </a:solidFill>
            </a:endParaRPr>
          </a:p>
          <a:p>
            <a:r>
              <a:rPr lang="en-US" sz="5600" dirty="0">
                <a:solidFill>
                  <a:srgbClr val="F86900"/>
                </a:solidFill>
              </a:rPr>
              <a:t>Sai Mani Kiran </a:t>
            </a:r>
            <a:r>
              <a:rPr lang="en-US" sz="5600" dirty="0" err="1">
                <a:solidFill>
                  <a:srgbClr val="F86900"/>
                </a:solidFill>
              </a:rPr>
              <a:t>Chatrathi</a:t>
            </a:r>
            <a:endParaRPr lang="en-US" sz="5600" dirty="0">
              <a:solidFill>
                <a:srgbClr val="F86900"/>
              </a:solidFill>
            </a:endParaRPr>
          </a:p>
          <a:p>
            <a:r>
              <a:rPr lang="en-US" sz="5600" dirty="0">
                <a:solidFill>
                  <a:srgbClr val="F86900"/>
                </a:solidFill>
              </a:rPr>
              <a:t>Himanshu Hedge</a:t>
            </a:r>
          </a:p>
          <a:p>
            <a:r>
              <a:rPr lang="en-US" sz="5600" dirty="0">
                <a:solidFill>
                  <a:srgbClr val="F86900"/>
                </a:solidFill>
              </a:rPr>
              <a:t>Deep </a:t>
            </a:r>
            <a:r>
              <a:rPr lang="en-US" sz="5600" dirty="0" err="1">
                <a:solidFill>
                  <a:srgbClr val="F86900"/>
                </a:solidFill>
              </a:rPr>
              <a:t>Chandrebhai</a:t>
            </a:r>
            <a:r>
              <a:rPr lang="en-US" sz="5600" dirty="0">
                <a:solidFill>
                  <a:srgbClr val="F86900"/>
                </a:solidFill>
              </a:rPr>
              <a:t> </a:t>
            </a:r>
            <a:r>
              <a:rPr lang="en-US" sz="5600" dirty="0" err="1">
                <a:solidFill>
                  <a:srgbClr val="F86900"/>
                </a:solidFill>
              </a:rPr>
              <a:t>Patoliya</a:t>
            </a:r>
            <a:endParaRPr lang="en-US" sz="5600" dirty="0">
              <a:solidFill>
                <a:srgbClr val="F86900"/>
              </a:solidFill>
            </a:endParaRPr>
          </a:p>
          <a:p>
            <a:r>
              <a:rPr lang="en-US" sz="5600" dirty="0">
                <a:solidFill>
                  <a:srgbClr val="F86900"/>
                </a:solidFill>
              </a:rPr>
              <a:t>Zimin Zhu</a:t>
            </a:r>
          </a:p>
          <a:p>
            <a:endParaRPr lang="en-US" dirty="0"/>
          </a:p>
        </p:txBody>
      </p:sp>
      <p:pic>
        <p:nvPicPr>
          <p:cNvPr id="6" name="Picture Placeholder 3" descr="Photo of Syracuse University Quad. The photo is taken from the roof of Link Hall looking down at the grassy quad. Hendricks Chapel, the Dome, and Crouse can be seen in the background with a blue clear sky behind them. " title="Syracuse University Quad">
            <a:extLst>
              <a:ext uri="{FF2B5EF4-FFF2-40B4-BE49-F238E27FC236}">
                <a16:creationId xmlns:a16="http://schemas.microsoft.com/office/drawing/2014/main" id="{FD1CF538-E0B5-CC4F-9D75-F21B62A53CC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p:pic>
      <p:sp>
        <p:nvSpPr>
          <p:cNvPr id="4" name="TextBox 3">
            <a:extLst>
              <a:ext uri="{FF2B5EF4-FFF2-40B4-BE49-F238E27FC236}">
                <a16:creationId xmlns:a16="http://schemas.microsoft.com/office/drawing/2014/main" id="{31EC089F-B867-8649-42E4-6B4FDE87E44D}"/>
              </a:ext>
            </a:extLst>
          </p:cNvPr>
          <p:cNvSpPr txBox="1"/>
          <p:nvPr/>
        </p:nvSpPr>
        <p:spPr>
          <a:xfrm>
            <a:off x="457198" y="4079239"/>
            <a:ext cx="2530701" cy="369332"/>
          </a:xfrm>
          <a:prstGeom prst="rect">
            <a:avLst/>
          </a:prstGeom>
          <a:noFill/>
        </p:spPr>
        <p:txBody>
          <a:bodyPr wrap="square" rtlCol="0">
            <a:spAutoFit/>
          </a:bodyPr>
          <a:lstStyle/>
          <a:p>
            <a:r>
              <a:rPr lang="en-US" sz="1800">
                <a:solidFill>
                  <a:srgbClr val="F86900"/>
                </a:solidFill>
              </a:rPr>
              <a:t>IST687 M004 </a:t>
            </a:r>
            <a:r>
              <a:rPr lang="en-US">
                <a:solidFill>
                  <a:srgbClr val="F86900"/>
                </a:solidFill>
              </a:rPr>
              <a:t>Group1</a:t>
            </a:r>
            <a:endParaRPr lang="en-US" sz="1800">
              <a:solidFill>
                <a:srgbClr val="F86900"/>
              </a:solidFill>
            </a:endParaRPr>
          </a:p>
        </p:txBody>
      </p:sp>
    </p:spTree>
    <p:extLst>
      <p:ext uri="{BB962C8B-B14F-4D97-AF65-F5344CB8AC3E}">
        <p14:creationId xmlns:p14="http://schemas.microsoft.com/office/powerpoint/2010/main" val="1708498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8F64-EF92-245D-1D40-746A9B4A5832}"/>
              </a:ext>
            </a:extLst>
          </p:cNvPr>
          <p:cNvSpPr>
            <a:spLocks noGrp="1"/>
          </p:cNvSpPr>
          <p:nvPr>
            <p:ph type="title"/>
          </p:nvPr>
        </p:nvSpPr>
        <p:spPr>
          <a:xfrm>
            <a:off x="239984" y="174306"/>
            <a:ext cx="9447480" cy="1035125"/>
          </a:xfrm>
        </p:spPr>
        <p:txBody>
          <a:bodyPr>
            <a:normAutofit/>
          </a:bodyPr>
          <a:lstStyle/>
          <a:p>
            <a:r>
              <a:rPr lang="en-US" sz="2800" b="0" i="0" u="none" strike="noStrike">
                <a:solidFill>
                  <a:srgbClr val="F86900"/>
                </a:solidFill>
                <a:effectLst/>
              </a:rPr>
              <a:t>Predictions : July 2019 Energy Consumption - South Carolina </a:t>
            </a:r>
            <a:endParaRPr lang="en-US" sz="2800">
              <a:solidFill>
                <a:srgbClr val="F86900"/>
              </a:solidFill>
            </a:endParaRPr>
          </a:p>
        </p:txBody>
      </p:sp>
      <p:pic>
        <p:nvPicPr>
          <p:cNvPr id="1026" name="Picture 2">
            <a:extLst>
              <a:ext uri="{FF2B5EF4-FFF2-40B4-BE49-F238E27FC236}">
                <a16:creationId xmlns:a16="http://schemas.microsoft.com/office/drawing/2014/main" id="{5E38C48C-8AF9-83B6-C2EB-83364DC4A8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7509" y="1472159"/>
            <a:ext cx="1920019" cy="1920019"/>
          </a:xfrm>
          <a:prstGeom prst="rect">
            <a:avLst/>
          </a:prstGeom>
          <a:solidFill>
            <a:schemeClr val="bg1"/>
          </a:solidFill>
        </p:spPr>
      </p:pic>
      <p:sp>
        <p:nvSpPr>
          <p:cNvPr id="4" name="TextBox 3">
            <a:extLst>
              <a:ext uri="{FF2B5EF4-FFF2-40B4-BE49-F238E27FC236}">
                <a16:creationId xmlns:a16="http://schemas.microsoft.com/office/drawing/2014/main" id="{F7F13E4B-F107-1116-3516-30D721797E8C}"/>
              </a:ext>
            </a:extLst>
          </p:cNvPr>
          <p:cNvSpPr txBox="1"/>
          <p:nvPr/>
        </p:nvSpPr>
        <p:spPr>
          <a:xfrm>
            <a:off x="4046660" y="1861075"/>
            <a:ext cx="1273935" cy="400110"/>
          </a:xfrm>
          <a:prstGeom prst="rect">
            <a:avLst/>
          </a:prstGeom>
          <a:noFill/>
        </p:spPr>
        <p:txBody>
          <a:bodyPr wrap="square" rtlCol="0">
            <a:spAutoFit/>
          </a:bodyPr>
          <a:lstStyle/>
          <a:p>
            <a:r>
              <a:rPr lang="en-US" sz="2000" b="0" i="0" u="none" strike="noStrike">
                <a:solidFill>
                  <a:schemeClr val="bg1"/>
                </a:solidFill>
                <a:effectLst/>
              </a:rPr>
              <a:t>July 2018</a:t>
            </a:r>
            <a:endParaRPr lang="en-US" sz="2000">
              <a:solidFill>
                <a:schemeClr val="bg1"/>
              </a:solidFill>
            </a:endParaRPr>
          </a:p>
        </p:txBody>
      </p:sp>
      <p:sp>
        <p:nvSpPr>
          <p:cNvPr id="5" name="TextBox 4">
            <a:extLst>
              <a:ext uri="{FF2B5EF4-FFF2-40B4-BE49-F238E27FC236}">
                <a16:creationId xmlns:a16="http://schemas.microsoft.com/office/drawing/2014/main" id="{374847F6-FBEB-8DE3-1A94-97263D3E8E37}"/>
              </a:ext>
            </a:extLst>
          </p:cNvPr>
          <p:cNvSpPr txBox="1"/>
          <p:nvPr/>
        </p:nvSpPr>
        <p:spPr>
          <a:xfrm>
            <a:off x="3816852" y="2335237"/>
            <a:ext cx="1733550" cy="369332"/>
          </a:xfrm>
          <a:prstGeom prst="rect">
            <a:avLst/>
          </a:prstGeom>
          <a:noFill/>
        </p:spPr>
        <p:txBody>
          <a:bodyPr wrap="square" rtlCol="0">
            <a:spAutoFit/>
          </a:bodyPr>
          <a:lstStyle/>
          <a:p>
            <a:r>
              <a:rPr lang="en-US" sz="1800" b="0" i="0" u="none" strike="noStrike">
                <a:solidFill>
                  <a:schemeClr val="bg1"/>
                </a:solidFill>
                <a:effectLst/>
              </a:rPr>
              <a:t>5,055,643 kWh</a:t>
            </a:r>
            <a:endParaRPr lang="en-US">
              <a:solidFill>
                <a:schemeClr val="bg1"/>
              </a:solidFill>
            </a:endParaRPr>
          </a:p>
        </p:txBody>
      </p:sp>
      <p:pic>
        <p:nvPicPr>
          <p:cNvPr id="1028" name="Picture 4">
            <a:extLst>
              <a:ext uri="{FF2B5EF4-FFF2-40B4-BE49-F238E27FC236}">
                <a16:creationId xmlns:a16="http://schemas.microsoft.com/office/drawing/2014/main" id="{61AA8028-4C5D-4BA4-40B7-CF67FEF9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679" y="4172468"/>
            <a:ext cx="1920019" cy="1920019"/>
          </a:xfrm>
          <a:prstGeom prst="rect">
            <a:avLst/>
          </a:prstGeom>
          <a:solidFill>
            <a:schemeClr val="bg1"/>
          </a:solidFill>
        </p:spPr>
      </p:pic>
      <p:sp>
        <p:nvSpPr>
          <p:cNvPr id="8" name="TextBox 7">
            <a:extLst>
              <a:ext uri="{FF2B5EF4-FFF2-40B4-BE49-F238E27FC236}">
                <a16:creationId xmlns:a16="http://schemas.microsoft.com/office/drawing/2014/main" id="{FC39B725-C0B2-CA96-DC1C-3AB35479B30B}"/>
              </a:ext>
            </a:extLst>
          </p:cNvPr>
          <p:cNvSpPr txBox="1"/>
          <p:nvPr/>
        </p:nvSpPr>
        <p:spPr>
          <a:xfrm>
            <a:off x="4046660" y="4614874"/>
            <a:ext cx="1273935" cy="400110"/>
          </a:xfrm>
          <a:prstGeom prst="rect">
            <a:avLst/>
          </a:prstGeom>
          <a:noFill/>
        </p:spPr>
        <p:txBody>
          <a:bodyPr wrap="square" rtlCol="0">
            <a:spAutoFit/>
          </a:bodyPr>
          <a:lstStyle/>
          <a:p>
            <a:r>
              <a:rPr lang="en-US" sz="2000" b="0" i="0" u="none" strike="noStrike">
                <a:solidFill>
                  <a:schemeClr val="bg1"/>
                </a:solidFill>
                <a:effectLst/>
              </a:rPr>
              <a:t>July 201</a:t>
            </a:r>
            <a:r>
              <a:rPr lang="en-US" altLang="zh-CN" sz="2000" b="0" i="0" u="none" strike="noStrike">
                <a:solidFill>
                  <a:schemeClr val="bg1"/>
                </a:solidFill>
                <a:effectLst/>
              </a:rPr>
              <a:t>9</a:t>
            </a:r>
            <a:endParaRPr lang="en-US" sz="2000">
              <a:solidFill>
                <a:schemeClr val="bg1"/>
              </a:solidFill>
            </a:endParaRPr>
          </a:p>
        </p:txBody>
      </p:sp>
      <p:sp>
        <p:nvSpPr>
          <p:cNvPr id="9" name="TextBox 8">
            <a:extLst>
              <a:ext uri="{FF2B5EF4-FFF2-40B4-BE49-F238E27FC236}">
                <a16:creationId xmlns:a16="http://schemas.microsoft.com/office/drawing/2014/main" id="{4FABA049-EAB8-4FD5-99A2-49E1F461C88F}"/>
              </a:ext>
            </a:extLst>
          </p:cNvPr>
          <p:cNvSpPr txBox="1"/>
          <p:nvPr/>
        </p:nvSpPr>
        <p:spPr>
          <a:xfrm>
            <a:off x="3816852" y="5073274"/>
            <a:ext cx="1733550" cy="369332"/>
          </a:xfrm>
          <a:prstGeom prst="rect">
            <a:avLst/>
          </a:prstGeom>
          <a:noFill/>
        </p:spPr>
        <p:txBody>
          <a:bodyPr wrap="square" rtlCol="0">
            <a:spAutoFit/>
          </a:bodyPr>
          <a:lstStyle/>
          <a:p>
            <a:r>
              <a:rPr lang="en-US" sz="1800" b="0" i="0" u="none" strike="noStrike">
                <a:solidFill>
                  <a:schemeClr val="bg1"/>
                </a:solidFill>
                <a:effectLst/>
              </a:rPr>
              <a:t>5,983,238 kWh</a:t>
            </a:r>
            <a:endParaRPr lang="en-US">
              <a:solidFill>
                <a:schemeClr val="bg1"/>
              </a:solidFill>
            </a:endParaRPr>
          </a:p>
        </p:txBody>
      </p:sp>
      <p:sp>
        <p:nvSpPr>
          <p:cNvPr id="11" name="Right Arrow 10">
            <a:extLst>
              <a:ext uri="{FF2B5EF4-FFF2-40B4-BE49-F238E27FC236}">
                <a16:creationId xmlns:a16="http://schemas.microsoft.com/office/drawing/2014/main" id="{D0C8750D-90B7-899D-4B42-DB906B14B7BE}"/>
              </a:ext>
            </a:extLst>
          </p:cNvPr>
          <p:cNvSpPr/>
          <p:nvPr/>
        </p:nvSpPr>
        <p:spPr>
          <a:xfrm>
            <a:off x="5550403" y="3094859"/>
            <a:ext cx="2092856" cy="707224"/>
          </a:xfrm>
          <a:prstGeom prst="rightArrow">
            <a:avLst/>
          </a:prstGeom>
          <a:solidFill>
            <a:srgbClr val="F86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8" descr="A black arrow pointing up&#10;&#10;Description automatically generated">
            <a:extLst>
              <a:ext uri="{FF2B5EF4-FFF2-40B4-BE49-F238E27FC236}">
                <a16:creationId xmlns:a16="http://schemas.microsoft.com/office/drawing/2014/main" id="{A4D110BA-33E4-B95A-F93A-01997E001882}"/>
              </a:ext>
            </a:extLst>
          </p:cNvPr>
          <p:cNvPicPr>
            <a:picLocks noChangeAspect="1"/>
          </p:cNvPicPr>
          <p:nvPr/>
        </p:nvPicPr>
        <p:blipFill>
          <a:blip r:embed="rId4"/>
          <a:stretch>
            <a:fillRect/>
          </a:stretch>
        </p:blipFill>
        <p:spPr>
          <a:xfrm>
            <a:off x="8543304" y="2261185"/>
            <a:ext cx="2425700" cy="2413000"/>
          </a:xfrm>
          <a:prstGeom prst="rect">
            <a:avLst/>
          </a:prstGeom>
        </p:spPr>
      </p:pic>
      <p:sp>
        <p:nvSpPr>
          <p:cNvPr id="13" name="TextBox 12">
            <a:extLst>
              <a:ext uri="{FF2B5EF4-FFF2-40B4-BE49-F238E27FC236}">
                <a16:creationId xmlns:a16="http://schemas.microsoft.com/office/drawing/2014/main" id="{00ACF437-7358-DA1A-D769-955830122ED2}"/>
              </a:ext>
            </a:extLst>
          </p:cNvPr>
          <p:cNvSpPr txBox="1"/>
          <p:nvPr/>
        </p:nvSpPr>
        <p:spPr>
          <a:xfrm>
            <a:off x="9189386" y="4932422"/>
            <a:ext cx="1273935" cy="400110"/>
          </a:xfrm>
          <a:prstGeom prst="rect">
            <a:avLst/>
          </a:prstGeom>
          <a:noFill/>
        </p:spPr>
        <p:txBody>
          <a:bodyPr wrap="square" rtlCol="0">
            <a:spAutoFit/>
          </a:bodyPr>
          <a:lstStyle/>
          <a:p>
            <a:r>
              <a:rPr lang="en-US" sz="2000" b="0" i="0" u="none" strike="noStrike">
                <a:solidFill>
                  <a:schemeClr val="bg1"/>
                </a:solidFill>
                <a:effectLst/>
              </a:rPr>
              <a:t>Surge</a:t>
            </a:r>
            <a:endParaRPr lang="en-US" sz="2000">
              <a:solidFill>
                <a:schemeClr val="bg1"/>
              </a:solidFill>
            </a:endParaRPr>
          </a:p>
        </p:txBody>
      </p:sp>
      <p:sp>
        <p:nvSpPr>
          <p:cNvPr id="14" name="TextBox 13">
            <a:extLst>
              <a:ext uri="{FF2B5EF4-FFF2-40B4-BE49-F238E27FC236}">
                <a16:creationId xmlns:a16="http://schemas.microsoft.com/office/drawing/2014/main" id="{A528A368-98E1-2A82-EA54-7F58539BA6BB}"/>
              </a:ext>
            </a:extLst>
          </p:cNvPr>
          <p:cNvSpPr txBox="1"/>
          <p:nvPr/>
        </p:nvSpPr>
        <p:spPr>
          <a:xfrm>
            <a:off x="9189385" y="5406103"/>
            <a:ext cx="1273935" cy="369332"/>
          </a:xfrm>
          <a:prstGeom prst="rect">
            <a:avLst/>
          </a:prstGeom>
          <a:noFill/>
        </p:spPr>
        <p:txBody>
          <a:bodyPr wrap="square" rtlCol="0">
            <a:spAutoFit/>
          </a:bodyPr>
          <a:lstStyle/>
          <a:p>
            <a:r>
              <a:rPr lang="en-US" altLang="zh-CN" sz="1800" b="0" i="0" u="none" strike="noStrike">
                <a:solidFill>
                  <a:schemeClr val="bg1"/>
                </a:solidFill>
                <a:effectLst/>
              </a:rPr>
              <a:t>18.34%</a:t>
            </a:r>
            <a:endParaRPr lang="en-US">
              <a:solidFill>
                <a:schemeClr val="bg1"/>
              </a:solidFill>
            </a:endParaRPr>
          </a:p>
        </p:txBody>
      </p:sp>
      <p:sp>
        <p:nvSpPr>
          <p:cNvPr id="3" name="TextBox 2">
            <a:extLst>
              <a:ext uri="{FF2B5EF4-FFF2-40B4-BE49-F238E27FC236}">
                <a16:creationId xmlns:a16="http://schemas.microsoft.com/office/drawing/2014/main" id="{41401543-9561-6507-D003-F5E803621196}"/>
              </a:ext>
            </a:extLst>
          </p:cNvPr>
          <p:cNvSpPr txBox="1"/>
          <p:nvPr/>
        </p:nvSpPr>
        <p:spPr>
          <a:xfrm>
            <a:off x="6261253" y="2910393"/>
            <a:ext cx="672123" cy="369332"/>
          </a:xfrm>
          <a:prstGeom prst="rect">
            <a:avLst/>
          </a:prstGeom>
          <a:noFill/>
        </p:spPr>
        <p:txBody>
          <a:bodyPr wrap="square" rtlCol="0">
            <a:spAutoFit/>
          </a:bodyPr>
          <a:lstStyle/>
          <a:p>
            <a:r>
              <a:rPr lang="en-US">
                <a:solidFill>
                  <a:srgbClr val="F86900"/>
                </a:solidFill>
              </a:rPr>
              <a:t>+5C</a:t>
            </a:r>
          </a:p>
        </p:txBody>
      </p:sp>
    </p:spTree>
    <p:extLst>
      <p:ext uri="{BB962C8B-B14F-4D97-AF65-F5344CB8AC3E}">
        <p14:creationId xmlns:p14="http://schemas.microsoft.com/office/powerpoint/2010/main" val="970371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8F64-EF92-245D-1D40-746A9B4A5832}"/>
              </a:ext>
            </a:extLst>
          </p:cNvPr>
          <p:cNvSpPr>
            <a:spLocks noGrp="1"/>
          </p:cNvSpPr>
          <p:nvPr>
            <p:ph type="title"/>
          </p:nvPr>
        </p:nvSpPr>
        <p:spPr>
          <a:xfrm>
            <a:off x="450273" y="155864"/>
            <a:ext cx="7613351" cy="1035125"/>
          </a:xfrm>
        </p:spPr>
        <p:txBody>
          <a:bodyPr>
            <a:normAutofit/>
          </a:bodyPr>
          <a:lstStyle/>
          <a:p>
            <a:r>
              <a:rPr lang="en-US" sz="2800" b="0" i="0" u="none" strike="noStrike">
                <a:solidFill>
                  <a:srgbClr val="F86900"/>
                </a:solidFill>
                <a:effectLst/>
              </a:rPr>
              <a:t>Breakdown of July 2019 Surge</a:t>
            </a:r>
            <a:endParaRPr lang="en-US" sz="2800">
              <a:solidFill>
                <a:srgbClr val="F86900"/>
              </a:solidFill>
            </a:endParaRPr>
          </a:p>
        </p:txBody>
      </p:sp>
      <p:pic>
        <p:nvPicPr>
          <p:cNvPr id="10242" name="Picture 2" descr="A yellow sun with black background&#10;&#10;Description automatically generated">
            <a:extLst>
              <a:ext uri="{FF2B5EF4-FFF2-40B4-BE49-F238E27FC236}">
                <a16:creationId xmlns:a16="http://schemas.microsoft.com/office/drawing/2014/main" id="{1F1D7B2D-7450-9704-62E3-C73EB75C4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22" y="1420598"/>
            <a:ext cx="1082100" cy="10821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 sun and water with a black background&#10;&#10;Description automatically generated">
            <a:extLst>
              <a:ext uri="{FF2B5EF4-FFF2-40B4-BE49-F238E27FC236}">
                <a16:creationId xmlns:a16="http://schemas.microsoft.com/office/drawing/2014/main" id="{BC91044A-BE09-3D3F-D483-8EAA4A992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22" y="2895020"/>
            <a:ext cx="1004807" cy="10821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D8D1AC36-99C2-3981-5C8C-24775E65DA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02" y="4369442"/>
            <a:ext cx="695368" cy="7488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DF8F12-569E-A8F3-1216-33CF7C1308E1}"/>
              </a:ext>
            </a:extLst>
          </p:cNvPr>
          <p:cNvSpPr txBox="1"/>
          <p:nvPr/>
        </p:nvSpPr>
        <p:spPr>
          <a:xfrm>
            <a:off x="1721439" y="1726859"/>
            <a:ext cx="790413" cy="400110"/>
          </a:xfrm>
          <a:prstGeom prst="rect">
            <a:avLst/>
          </a:prstGeom>
          <a:noFill/>
        </p:spPr>
        <p:txBody>
          <a:bodyPr wrap="square" rtlCol="0">
            <a:spAutoFit/>
          </a:bodyPr>
          <a:lstStyle/>
          <a:p>
            <a:r>
              <a:rPr lang="en-US" altLang="zh-CN" sz="2000">
                <a:solidFill>
                  <a:schemeClr val="bg1"/>
                </a:solidFill>
              </a:rPr>
              <a:t>23%</a:t>
            </a:r>
            <a:endParaRPr lang="en-US" sz="2000">
              <a:solidFill>
                <a:schemeClr val="bg1"/>
              </a:solidFill>
            </a:endParaRPr>
          </a:p>
        </p:txBody>
      </p:sp>
      <p:sp>
        <p:nvSpPr>
          <p:cNvPr id="10" name="TextBox 9">
            <a:extLst>
              <a:ext uri="{FF2B5EF4-FFF2-40B4-BE49-F238E27FC236}">
                <a16:creationId xmlns:a16="http://schemas.microsoft.com/office/drawing/2014/main" id="{5536304D-CF40-C250-76E2-F064A989A3EB}"/>
              </a:ext>
            </a:extLst>
          </p:cNvPr>
          <p:cNvSpPr txBox="1"/>
          <p:nvPr/>
        </p:nvSpPr>
        <p:spPr>
          <a:xfrm>
            <a:off x="1721438" y="3197514"/>
            <a:ext cx="790413" cy="400110"/>
          </a:xfrm>
          <a:prstGeom prst="rect">
            <a:avLst/>
          </a:prstGeom>
          <a:noFill/>
        </p:spPr>
        <p:txBody>
          <a:bodyPr wrap="square" rtlCol="0">
            <a:spAutoFit/>
          </a:bodyPr>
          <a:lstStyle/>
          <a:p>
            <a:r>
              <a:rPr lang="en-US" altLang="zh-CN" sz="2000">
                <a:solidFill>
                  <a:schemeClr val="bg1"/>
                </a:solidFill>
              </a:rPr>
              <a:t>5 %</a:t>
            </a:r>
            <a:endParaRPr lang="en-US" sz="2000">
              <a:solidFill>
                <a:schemeClr val="bg1"/>
              </a:solidFill>
            </a:endParaRPr>
          </a:p>
        </p:txBody>
      </p:sp>
      <p:sp>
        <p:nvSpPr>
          <p:cNvPr id="15" name="TextBox 14">
            <a:extLst>
              <a:ext uri="{FF2B5EF4-FFF2-40B4-BE49-F238E27FC236}">
                <a16:creationId xmlns:a16="http://schemas.microsoft.com/office/drawing/2014/main" id="{CC68C107-23E6-D4F9-449C-B47EE25AEA46}"/>
              </a:ext>
            </a:extLst>
          </p:cNvPr>
          <p:cNvSpPr txBox="1"/>
          <p:nvPr/>
        </p:nvSpPr>
        <p:spPr>
          <a:xfrm>
            <a:off x="1721437" y="4668169"/>
            <a:ext cx="790413" cy="400110"/>
          </a:xfrm>
          <a:prstGeom prst="rect">
            <a:avLst/>
          </a:prstGeom>
          <a:noFill/>
        </p:spPr>
        <p:txBody>
          <a:bodyPr wrap="square" rtlCol="0">
            <a:spAutoFit/>
          </a:bodyPr>
          <a:lstStyle/>
          <a:p>
            <a:r>
              <a:rPr lang="en-US" altLang="zh-CN" sz="2000">
                <a:solidFill>
                  <a:schemeClr val="bg1"/>
                </a:solidFill>
              </a:rPr>
              <a:t>40%</a:t>
            </a:r>
            <a:endParaRPr lang="en-US" sz="2000">
              <a:solidFill>
                <a:schemeClr val="bg1"/>
              </a:solidFill>
            </a:endParaRPr>
          </a:p>
        </p:txBody>
      </p:sp>
      <p:pic>
        <p:nvPicPr>
          <p:cNvPr id="10248" name="Picture 8">
            <a:extLst>
              <a:ext uri="{FF2B5EF4-FFF2-40B4-BE49-F238E27FC236}">
                <a16:creationId xmlns:a16="http://schemas.microsoft.com/office/drawing/2014/main" id="{4D471177-9807-8C93-1E4E-CED201963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7283" y="1810795"/>
            <a:ext cx="329133" cy="3017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80ACB4D-F047-616F-426E-BBA16E9E1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926" y="3265334"/>
            <a:ext cx="329133" cy="301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5B07D5F-A456-0DAA-4B95-ABB92A2E7F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7282" y="4713168"/>
            <a:ext cx="329133" cy="301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9FAA4CA-AFBB-8F88-6F38-6CFBC54C0DF2}"/>
              </a:ext>
            </a:extLst>
          </p:cNvPr>
          <p:cNvPicPr>
            <a:picLocks noChangeAspect="1"/>
          </p:cNvPicPr>
          <p:nvPr/>
        </p:nvPicPr>
        <p:blipFill>
          <a:blip r:embed="rId6"/>
          <a:stretch>
            <a:fillRect/>
          </a:stretch>
        </p:blipFill>
        <p:spPr>
          <a:xfrm>
            <a:off x="5162422" y="1774062"/>
            <a:ext cx="437561" cy="383041"/>
          </a:xfrm>
          <a:prstGeom prst="rect">
            <a:avLst/>
          </a:prstGeom>
        </p:spPr>
      </p:pic>
      <p:pic>
        <p:nvPicPr>
          <p:cNvPr id="14" name="Picture 13">
            <a:extLst>
              <a:ext uri="{FF2B5EF4-FFF2-40B4-BE49-F238E27FC236}">
                <a16:creationId xmlns:a16="http://schemas.microsoft.com/office/drawing/2014/main" id="{D4A8FE6D-D485-028D-A412-E4659A71FF08}"/>
              </a:ext>
            </a:extLst>
          </p:cNvPr>
          <p:cNvPicPr>
            <a:picLocks noChangeAspect="1"/>
          </p:cNvPicPr>
          <p:nvPr/>
        </p:nvPicPr>
        <p:blipFill>
          <a:blip r:embed="rId7"/>
          <a:stretch>
            <a:fillRect/>
          </a:stretch>
        </p:blipFill>
        <p:spPr>
          <a:xfrm>
            <a:off x="4382938" y="4356101"/>
            <a:ext cx="726657" cy="762199"/>
          </a:xfrm>
          <a:prstGeom prst="rect">
            <a:avLst/>
          </a:prstGeom>
        </p:spPr>
      </p:pic>
      <p:pic>
        <p:nvPicPr>
          <p:cNvPr id="18" name="Picture 17">
            <a:extLst>
              <a:ext uri="{FF2B5EF4-FFF2-40B4-BE49-F238E27FC236}">
                <a16:creationId xmlns:a16="http://schemas.microsoft.com/office/drawing/2014/main" id="{EC13A26A-DB33-3955-A6CD-3375E1784B68}"/>
              </a:ext>
            </a:extLst>
          </p:cNvPr>
          <p:cNvPicPr>
            <a:picLocks noChangeAspect="1"/>
          </p:cNvPicPr>
          <p:nvPr/>
        </p:nvPicPr>
        <p:blipFill>
          <a:blip r:embed="rId8"/>
          <a:stretch>
            <a:fillRect/>
          </a:stretch>
        </p:blipFill>
        <p:spPr>
          <a:xfrm>
            <a:off x="5183413" y="3154447"/>
            <a:ext cx="415081" cy="390408"/>
          </a:xfrm>
          <a:prstGeom prst="rect">
            <a:avLst/>
          </a:prstGeom>
        </p:spPr>
      </p:pic>
      <p:pic>
        <p:nvPicPr>
          <p:cNvPr id="19" name="Picture 18">
            <a:extLst>
              <a:ext uri="{FF2B5EF4-FFF2-40B4-BE49-F238E27FC236}">
                <a16:creationId xmlns:a16="http://schemas.microsoft.com/office/drawing/2014/main" id="{6040D588-0686-4F03-35B7-1D2A91ACCF1C}"/>
              </a:ext>
            </a:extLst>
          </p:cNvPr>
          <p:cNvPicPr>
            <a:picLocks noChangeAspect="1"/>
          </p:cNvPicPr>
          <p:nvPr/>
        </p:nvPicPr>
        <p:blipFill>
          <a:blip r:embed="rId9"/>
          <a:stretch>
            <a:fillRect/>
          </a:stretch>
        </p:blipFill>
        <p:spPr>
          <a:xfrm>
            <a:off x="5185182" y="4558358"/>
            <a:ext cx="413312" cy="371026"/>
          </a:xfrm>
          <a:prstGeom prst="rect">
            <a:avLst/>
          </a:prstGeom>
        </p:spPr>
      </p:pic>
      <p:sp>
        <p:nvSpPr>
          <p:cNvPr id="20" name="TextBox 19">
            <a:extLst>
              <a:ext uri="{FF2B5EF4-FFF2-40B4-BE49-F238E27FC236}">
                <a16:creationId xmlns:a16="http://schemas.microsoft.com/office/drawing/2014/main" id="{770E7A0C-0A2C-13F8-69F2-45A74D4C1692}"/>
              </a:ext>
            </a:extLst>
          </p:cNvPr>
          <p:cNvSpPr txBox="1"/>
          <p:nvPr/>
        </p:nvSpPr>
        <p:spPr>
          <a:xfrm>
            <a:off x="5574124" y="1802237"/>
            <a:ext cx="678581" cy="369332"/>
          </a:xfrm>
          <a:prstGeom prst="rect">
            <a:avLst/>
          </a:prstGeom>
          <a:noFill/>
        </p:spPr>
        <p:txBody>
          <a:bodyPr wrap="square" rtlCol="0">
            <a:spAutoFit/>
          </a:bodyPr>
          <a:lstStyle/>
          <a:p>
            <a:r>
              <a:rPr lang="en-IN">
                <a:solidFill>
                  <a:schemeClr val="bg1"/>
                </a:solidFill>
              </a:rPr>
              <a:t>22%</a:t>
            </a:r>
          </a:p>
        </p:txBody>
      </p:sp>
      <p:sp>
        <p:nvSpPr>
          <p:cNvPr id="21" name="TextBox 20">
            <a:extLst>
              <a:ext uri="{FF2B5EF4-FFF2-40B4-BE49-F238E27FC236}">
                <a16:creationId xmlns:a16="http://schemas.microsoft.com/office/drawing/2014/main" id="{86525384-05FD-5B34-B6EB-ABC28576B518}"/>
              </a:ext>
            </a:extLst>
          </p:cNvPr>
          <p:cNvSpPr txBox="1"/>
          <p:nvPr/>
        </p:nvSpPr>
        <p:spPr>
          <a:xfrm>
            <a:off x="5574124" y="3181299"/>
            <a:ext cx="678581" cy="369332"/>
          </a:xfrm>
          <a:prstGeom prst="rect">
            <a:avLst/>
          </a:prstGeom>
          <a:noFill/>
        </p:spPr>
        <p:txBody>
          <a:bodyPr wrap="square" rtlCol="0">
            <a:spAutoFit/>
          </a:bodyPr>
          <a:lstStyle/>
          <a:p>
            <a:r>
              <a:rPr lang="en-IN">
                <a:solidFill>
                  <a:schemeClr val="bg1"/>
                </a:solidFill>
              </a:rPr>
              <a:t>18%</a:t>
            </a:r>
          </a:p>
        </p:txBody>
      </p:sp>
      <p:sp>
        <p:nvSpPr>
          <p:cNvPr id="22" name="TextBox 21">
            <a:extLst>
              <a:ext uri="{FF2B5EF4-FFF2-40B4-BE49-F238E27FC236}">
                <a16:creationId xmlns:a16="http://schemas.microsoft.com/office/drawing/2014/main" id="{50499FC8-B8EB-91AE-B9B2-A392277FBF61}"/>
              </a:ext>
            </a:extLst>
          </p:cNvPr>
          <p:cNvSpPr txBox="1"/>
          <p:nvPr/>
        </p:nvSpPr>
        <p:spPr>
          <a:xfrm>
            <a:off x="5598494" y="4588984"/>
            <a:ext cx="678581" cy="369332"/>
          </a:xfrm>
          <a:prstGeom prst="rect">
            <a:avLst/>
          </a:prstGeom>
          <a:noFill/>
        </p:spPr>
        <p:txBody>
          <a:bodyPr wrap="square" rtlCol="0">
            <a:spAutoFit/>
          </a:bodyPr>
          <a:lstStyle/>
          <a:p>
            <a:r>
              <a:rPr lang="en-IN">
                <a:solidFill>
                  <a:schemeClr val="bg1"/>
                </a:solidFill>
              </a:rPr>
              <a:t>16%</a:t>
            </a:r>
          </a:p>
        </p:txBody>
      </p:sp>
      <p:pic>
        <p:nvPicPr>
          <p:cNvPr id="23" name="Picture 22">
            <a:extLst>
              <a:ext uri="{FF2B5EF4-FFF2-40B4-BE49-F238E27FC236}">
                <a16:creationId xmlns:a16="http://schemas.microsoft.com/office/drawing/2014/main" id="{D2CEF2CE-50DC-7F01-A861-4F9B24934634}"/>
              </a:ext>
            </a:extLst>
          </p:cNvPr>
          <p:cNvPicPr>
            <a:picLocks noChangeAspect="1"/>
          </p:cNvPicPr>
          <p:nvPr/>
        </p:nvPicPr>
        <p:blipFill>
          <a:blip r:embed="rId10"/>
          <a:stretch>
            <a:fillRect/>
          </a:stretch>
        </p:blipFill>
        <p:spPr>
          <a:xfrm>
            <a:off x="6113472" y="1859197"/>
            <a:ext cx="278467" cy="257122"/>
          </a:xfrm>
          <a:prstGeom prst="rect">
            <a:avLst/>
          </a:prstGeom>
        </p:spPr>
      </p:pic>
      <p:pic>
        <p:nvPicPr>
          <p:cNvPr id="24" name="Picture 23">
            <a:extLst>
              <a:ext uri="{FF2B5EF4-FFF2-40B4-BE49-F238E27FC236}">
                <a16:creationId xmlns:a16="http://schemas.microsoft.com/office/drawing/2014/main" id="{8B603A62-7A50-F979-6029-35CAA111AB60}"/>
              </a:ext>
            </a:extLst>
          </p:cNvPr>
          <p:cNvPicPr>
            <a:picLocks noChangeAspect="1"/>
          </p:cNvPicPr>
          <p:nvPr/>
        </p:nvPicPr>
        <p:blipFill>
          <a:blip r:embed="rId10"/>
          <a:stretch>
            <a:fillRect/>
          </a:stretch>
        </p:blipFill>
        <p:spPr>
          <a:xfrm>
            <a:off x="6178371" y="3227352"/>
            <a:ext cx="293028" cy="270566"/>
          </a:xfrm>
          <a:prstGeom prst="rect">
            <a:avLst/>
          </a:prstGeom>
        </p:spPr>
      </p:pic>
      <p:pic>
        <p:nvPicPr>
          <p:cNvPr id="25" name="Picture 24">
            <a:extLst>
              <a:ext uri="{FF2B5EF4-FFF2-40B4-BE49-F238E27FC236}">
                <a16:creationId xmlns:a16="http://schemas.microsoft.com/office/drawing/2014/main" id="{186B5BB0-B50F-9A5F-8F17-57C6AE85302C}"/>
              </a:ext>
            </a:extLst>
          </p:cNvPr>
          <p:cNvPicPr>
            <a:picLocks noChangeAspect="1"/>
          </p:cNvPicPr>
          <p:nvPr/>
        </p:nvPicPr>
        <p:blipFill>
          <a:blip r:embed="rId10"/>
          <a:stretch>
            <a:fillRect/>
          </a:stretch>
        </p:blipFill>
        <p:spPr>
          <a:xfrm>
            <a:off x="6176689" y="4607663"/>
            <a:ext cx="293029" cy="270567"/>
          </a:xfrm>
          <a:prstGeom prst="rect">
            <a:avLst/>
          </a:prstGeom>
        </p:spPr>
      </p:pic>
      <p:pic>
        <p:nvPicPr>
          <p:cNvPr id="26" name="Picture 25">
            <a:extLst>
              <a:ext uri="{FF2B5EF4-FFF2-40B4-BE49-F238E27FC236}">
                <a16:creationId xmlns:a16="http://schemas.microsoft.com/office/drawing/2014/main" id="{0E9ABBAC-E452-9B69-55DD-7A5AF8F3D4D4}"/>
              </a:ext>
            </a:extLst>
          </p:cNvPr>
          <p:cNvPicPr>
            <a:picLocks noChangeAspect="1"/>
          </p:cNvPicPr>
          <p:nvPr/>
        </p:nvPicPr>
        <p:blipFill>
          <a:blip r:embed="rId7"/>
          <a:stretch>
            <a:fillRect/>
          </a:stretch>
        </p:blipFill>
        <p:spPr>
          <a:xfrm>
            <a:off x="4393832" y="2895020"/>
            <a:ext cx="726657" cy="762199"/>
          </a:xfrm>
          <a:prstGeom prst="rect">
            <a:avLst/>
          </a:prstGeom>
        </p:spPr>
      </p:pic>
      <p:pic>
        <p:nvPicPr>
          <p:cNvPr id="27" name="Picture 26">
            <a:extLst>
              <a:ext uri="{FF2B5EF4-FFF2-40B4-BE49-F238E27FC236}">
                <a16:creationId xmlns:a16="http://schemas.microsoft.com/office/drawing/2014/main" id="{1CD591E3-EB6B-831B-51F7-B9BE99865FF2}"/>
              </a:ext>
            </a:extLst>
          </p:cNvPr>
          <p:cNvPicPr>
            <a:picLocks noChangeAspect="1"/>
          </p:cNvPicPr>
          <p:nvPr/>
        </p:nvPicPr>
        <p:blipFill>
          <a:blip r:embed="rId7"/>
          <a:stretch>
            <a:fillRect/>
          </a:stretch>
        </p:blipFill>
        <p:spPr>
          <a:xfrm>
            <a:off x="4361430" y="1552314"/>
            <a:ext cx="726657" cy="762199"/>
          </a:xfrm>
          <a:prstGeom prst="rect">
            <a:avLst/>
          </a:prstGeom>
        </p:spPr>
      </p:pic>
      <p:pic>
        <p:nvPicPr>
          <p:cNvPr id="28" name="Picture 2">
            <a:extLst>
              <a:ext uri="{FF2B5EF4-FFF2-40B4-BE49-F238E27FC236}">
                <a16:creationId xmlns:a16="http://schemas.microsoft.com/office/drawing/2014/main" id="{519601CB-75CE-B4B1-127B-0733249D71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18697" y="1420598"/>
            <a:ext cx="1252040" cy="12762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9" name="Table 28">
            <a:extLst>
              <a:ext uri="{FF2B5EF4-FFF2-40B4-BE49-F238E27FC236}">
                <a16:creationId xmlns:a16="http://schemas.microsoft.com/office/drawing/2014/main" id="{965B4BEC-CBF6-7E66-DD37-F3B3F63E2FAE}"/>
              </a:ext>
            </a:extLst>
          </p:cNvPr>
          <p:cNvGraphicFramePr>
            <a:graphicFrameLocks noGrp="1"/>
          </p:cNvGraphicFramePr>
          <p:nvPr>
            <p:extLst>
              <p:ext uri="{D42A27DB-BD31-4B8C-83A1-F6EECF244321}">
                <p14:modId xmlns:p14="http://schemas.microsoft.com/office/powerpoint/2010/main" val="1477851603"/>
              </p:ext>
            </p:extLst>
          </p:nvPr>
        </p:nvGraphicFramePr>
        <p:xfrm>
          <a:off x="7812717" y="3635349"/>
          <a:ext cx="4064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190136584"/>
                    </a:ext>
                  </a:extLst>
                </a:gridCol>
                <a:gridCol w="2032000">
                  <a:extLst>
                    <a:ext uri="{9D8B030D-6E8A-4147-A177-3AD203B41FA5}">
                      <a16:colId xmlns:a16="http://schemas.microsoft.com/office/drawing/2014/main" val="4037070453"/>
                    </a:ext>
                  </a:extLst>
                </a:gridCol>
              </a:tblGrid>
              <a:tr h="370840">
                <a:tc>
                  <a:txBody>
                    <a:bodyPr/>
                    <a:lstStyle/>
                    <a:p>
                      <a:pPr algn="ctr"/>
                      <a:r>
                        <a:rPr lang="en-US">
                          <a:solidFill>
                            <a:srgbClr val="F86900"/>
                          </a:solidFill>
                        </a:rPr>
                        <a:t>Counties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alpha val="90000"/>
                      </a:schemeClr>
                    </a:solidFill>
                  </a:tcPr>
                </a:tc>
                <a:tc>
                  <a:txBody>
                    <a:bodyPr/>
                    <a:lstStyle/>
                    <a:p>
                      <a:pPr algn="ctr"/>
                      <a:r>
                        <a:rPr lang="en-US">
                          <a:solidFill>
                            <a:srgbClr val="F86900"/>
                          </a:solidFill>
                        </a:rPr>
                        <a:t>Surge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3280854200"/>
                  </a:ext>
                </a:extLst>
              </a:tr>
              <a:tr h="370840">
                <a:tc>
                  <a:txBody>
                    <a:bodyPr/>
                    <a:lstStyle/>
                    <a:p>
                      <a:pPr algn="ctr"/>
                      <a:r>
                        <a:rPr lang="en-US"/>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a:r>
                        <a:rPr lang="en-US"/>
                        <a:t>20-25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4108828944"/>
                  </a:ext>
                </a:extLst>
              </a:tr>
              <a:tr h="370840">
                <a:tc>
                  <a:txBody>
                    <a:bodyPr/>
                    <a:lstStyle/>
                    <a:p>
                      <a:pPr algn="ctr"/>
                      <a:r>
                        <a:rPr lang="en-US"/>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a:r>
                        <a:rPr lang="en-US" altLang="zh-CN"/>
                        <a:t>15-20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4007526404"/>
                  </a:ext>
                </a:extLst>
              </a:tr>
              <a:tr h="370840">
                <a:tc>
                  <a:txBody>
                    <a:bodyPr/>
                    <a:lstStyle/>
                    <a:p>
                      <a:pPr algn="ctr"/>
                      <a:r>
                        <a:rPr lang="en-US"/>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a:r>
                        <a:rPr lang="en-US" altLang="zh-CN"/>
                        <a:t>10-15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2706320736"/>
                  </a:ext>
                </a:extLst>
              </a:tr>
            </a:tbl>
          </a:graphicData>
        </a:graphic>
      </p:graphicFrame>
      <p:pic>
        <p:nvPicPr>
          <p:cNvPr id="30" name="Picture 8">
            <a:extLst>
              <a:ext uri="{FF2B5EF4-FFF2-40B4-BE49-F238E27FC236}">
                <a16:creationId xmlns:a16="http://schemas.microsoft.com/office/drawing/2014/main" id="{4257AD46-E297-31F2-34F4-BB87DE5B7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8948" y="3980858"/>
            <a:ext cx="391032" cy="3584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a:extLst>
              <a:ext uri="{FF2B5EF4-FFF2-40B4-BE49-F238E27FC236}">
                <a16:creationId xmlns:a16="http://schemas.microsoft.com/office/drawing/2014/main" id="{9176EBA7-C740-93B4-8ED1-E62FAC901E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8948" y="4339304"/>
            <a:ext cx="391032" cy="3584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a:extLst>
              <a:ext uri="{FF2B5EF4-FFF2-40B4-BE49-F238E27FC236}">
                <a16:creationId xmlns:a16="http://schemas.microsoft.com/office/drawing/2014/main" id="{F8B9CAF6-FDE7-6265-D73A-90189F9AA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8948" y="4697750"/>
            <a:ext cx="391032" cy="358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85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78B4-1351-AFEA-D6D8-255271B3DCD9}"/>
              </a:ext>
            </a:extLst>
          </p:cNvPr>
          <p:cNvSpPr>
            <a:spLocks noGrp="1"/>
          </p:cNvSpPr>
          <p:nvPr>
            <p:ph type="title"/>
          </p:nvPr>
        </p:nvSpPr>
        <p:spPr>
          <a:xfrm>
            <a:off x="393648" y="2196773"/>
            <a:ext cx="5051156" cy="2464452"/>
          </a:xfrm>
        </p:spPr>
        <p:txBody>
          <a:bodyPr>
            <a:normAutofit fontScale="90000"/>
          </a:bodyPr>
          <a:lstStyle/>
          <a:p>
            <a:r>
              <a:rPr lang="en-US" sz="6000">
                <a:solidFill>
                  <a:srgbClr val="F86900"/>
                </a:solidFill>
              </a:rPr>
              <a:t>What drove energy consumption?</a:t>
            </a:r>
          </a:p>
        </p:txBody>
      </p:sp>
      <p:pic>
        <p:nvPicPr>
          <p:cNvPr id="16" name="Picture 15" descr="A map of south carolina with various attractions&#10;&#10;Description automatically generated">
            <a:extLst>
              <a:ext uri="{FF2B5EF4-FFF2-40B4-BE49-F238E27FC236}">
                <a16:creationId xmlns:a16="http://schemas.microsoft.com/office/drawing/2014/main" id="{400F4D19-67FD-54C3-BA89-EC968DEB26B7}"/>
              </a:ext>
            </a:extLst>
          </p:cNvPr>
          <p:cNvPicPr>
            <a:picLocks noChangeAspect="1"/>
          </p:cNvPicPr>
          <p:nvPr/>
        </p:nvPicPr>
        <p:blipFill>
          <a:blip r:embed="rId2"/>
          <a:stretch>
            <a:fillRect/>
          </a:stretch>
        </p:blipFill>
        <p:spPr>
          <a:xfrm>
            <a:off x="5708543" y="562232"/>
            <a:ext cx="6089809" cy="5733535"/>
          </a:xfrm>
          <a:prstGeom prst="rect">
            <a:avLst/>
          </a:prstGeom>
        </p:spPr>
      </p:pic>
    </p:spTree>
    <p:extLst>
      <p:ext uri="{BB962C8B-B14F-4D97-AF65-F5344CB8AC3E}">
        <p14:creationId xmlns:p14="http://schemas.microsoft.com/office/powerpoint/2010/main" val="353266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9992B2-A8A9-B1B4-64DB-0173E623293D}"/>
              </a:ext>
            </a:extLst>
          </p:cNvPr>
          <p:cNvPicPr>
            <a:picLocks noChangeAspect="1"/>
          </p:cNvPicPr>
          <p:nvPr/>
        </p:nvPicPr>
        <p:blipFill>
          <a:blip r:embed="rId2"/>
          <a:stretch>
            <a:fillRect/>
          </a:stretch>
        </p:blipFill>
        <p:spPr>
          <a:xfrm>
            <a:off x="1054933" y="502666"/>
            <a:ext cx="10082134" cy="5852667"/>
          </a:xfrm>
          <a:prstGeom prst="rect">
            <a:avLst/>
          </a:prstGeom>
        </p:spPr>
      </p:pic>
      <p:sp>
        <p:nvSpPr>
          <p:cNvPr id="9" name="TextBox 8">
            <a:extLst>
              <a:ext uri="{FF2B5EF4-FFF2-40B4-BE49-F238E27FC236}">
                <a16:creationId xmlns:a16="http://schemas.microsoft.com/office/drawing/2014/main" id="{AD015395-2C5D-90C7-5000-8E236E667C26}"/>
              </a:ext>
            </a:extLst>
          </p:cNvPr>
          <p:cNvSpPr txBox="1"/>
          <p:nvPr/>
        </p:nvSpPr>
        <p:spPr>
          <a:xfrm>
            <a:off x="5090745" y="6139889"/>
            <a:ext cx="2488224" cy="215444"/>
          </a:xfrm>
          <a:prstGeom prst="rect">
            <a:avLst/>
          </a:prstGeom>
          <a:solidFill>
            <a:schemeClr val="bg1"/>
          </a:solidFill>
        </p:spPr>
        <p:txBody>
          <a:bodyPr wrap="square" rtlCol="0">
            <a:spAutoFit/>
          </a:bodyPr>
          <a:lstStyle/>
          <a:p>
            <a:r>
              <a:rPr lang="en-IN" sz="800"/>
              <a:t>Marginal Impact on Total Energy Consumption</a:t>
            </a:r>
          </a:p>
        </p:txBody>
      </p:sp>
    </p:spTree>
    <p:extLst>
      <p:ext uri="{BB962C8B-B14F-4D97-AF65-F5344CB8AC3E}">
        <p14:creationId xmlns:p14="http://schemas.microsoft.com/office/powerpoint/2010/main" val="248017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50C00B9-302F-4856-C615-944C7630F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1500" y="0"/>
            <a:ext cx="5620500" cy="35821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EBC88AB-4C49-2535-B7C4-E01573773AED}"/>
              </a:ext>
            </a:extLst>
          </p:cNvPr>
          <p:cNvSpPr txBox="1"/>
          <p:nvPr/>
        </p:nvSpPr>
        <p:spPr>
          <a:xfrm>
            <a:off x="6220521" y="0"/>
            <a:ext cx="400110" cy="3392489"/>
          </a:xfrm>
          <a:prstGeom prst="rect">
            <a:avLst/>
          </a:prstGeom>
          <a:solidFill>
            <a:schemeClr val="bg1"/>
          </a:solidFill>
        </p:spPr>
        <p:txBody>
          <a:bodyPr vert="vert270" wrap="square" rtlCol="0">
            <a:spAutoFit/>
          </a:bodyPr>
          <a:lstStyle/>
          <a:p>
            <a:pPr algn="ctr"/>
            <a:r>
              <a:rPr lang="en-US" sz="1400" b="0" i="0" u="none" strike="noStrike">
                <a:effectLst/>
                <a:latin typeface="Arial" panose="020B0604020202020204" pitchFamily="34" charset="0"/>
              </a:rPr>
              <a:t>Impact on Total Energy Consumption </a:t>
            </a:r>
            <a:endParaRPr lang="en-US" sz="1400"/>
          </a:p>
        </p:txBody>
      </p:sp>
      <p:sp>
        <p:nvSpPr>
          <p:cNvPr id="15" name="TextBox 14">
            <a:extLst>
              <a:ext uri="{FF2B5EF4-FFF2-40B4-BE49-F238E27FC236}">
                <a16:creationId xmlns:a16="http://schemas.microsoft.com/office/drawing/2014/main" id="{AEE60BBE-B01B-A485-DFD9-987832518861}"/>
              </a:ext>
            </a:extLst>
          </p:cNvPr>
          <p:cNvSpPr txBox="1"/>
          <p:nvPr/>
        </p:nvSpPr>
        <p:spPr>
          <a:xfrm>
            <a:off x="666428" y="402956"/>
            <a:ext cx="4094326" cy="523220"/>
          </a:xfrm>
          <a:prstGeom prst="rect">
            <a:avLst/>
          </a:prstGeom>
          <a:noFill/>
        </p:spPr>
        <p:txBody>
          <a:bodyPr wrap="none" rtlCol="0">
            <a:spAutoFit/>
          </a:bodyPr>
          <a:lstStyle/>
          <a:p>
            <a:r>
              <a:rPr lang="en-US" sz="2800" b="0" i="0" u="none" strike="noStrike">
                <a:solidFill>
                  <a:srgbClr val="F86900"/>
                </a:solidFill>
                <a:effectLst/>
                <a:latin typeface="+mj-lt"/>
              </a:rPr>
              <a:t>Marginal Impact of Feature</a:t>
            </a:r>
            <a:endParaRPr lang="en-US" sz="2800">
              <a:solidFill>
                <a:srgbClr val="F86900"/>
              </a:solidFill>
              <a:latin typeface="+mj-lt"/>
            </a:endParaRPr>
          </a:p>
        </p:txBody>
      </p:sp>
      <p:sp>
        <p:nvSpPr>
          <p:cNvPr id="16" name="TextBox 15">
            <a:extLst>
              <a:ext uri="{FF2B5EF4-FFF2-40B4-BE49-F238E27FC236}">
                <a16:creationId xmlns:a16="http://schemas.microsoft.com/office/drawing/2014/main" id="{C5CD09AD-3649-DF47-8F2D-F20ACE3C9977}"/>
              </a:ext>
            </a:extLst>
          </p:cNvPr>
          <p:cNvSpPr txBox="1"/>
          <p:nvPr/>
        </p:nvSpPr>
        <p:spPr>
          <a:xfrm>
            <a:off x="731522" y="1342769"/>
            <a:ext cx="4816662" cy="1292662"/>
          </a:xfrm>
          <a:prstGeom prst="rect">
            <a:avLst/>
          </a:prstGeom>
          <a:noFill/>
        </p:spPr>
        <p:txBody>
          <a:bodyPr wrap="square" rtlCol="0" anchor="ctr">
            <a:spAutoFit/>
          </a:bodyPr>
          <a:lstStyle/>
          <a:p>
            <a:pPr rtl="0" fontAlgn="base">
              <a:spcBef>
                <a:spcPts val="0"/>
              </a:spcBef>
              <a:spcAft>
                <a:spcPts val="0"/>
              </a:spcAft>
              <a:buFont typeface="Arial" panose="020B0604020202020204" pitchFamily="34" charset="0"/>
              <a:buChar char="•"/>
            </a:pPr>
            <a:r>
              <a:rPr lang="zh-CN" altLang="en-US" sz="2000" b="0" i="0" u="none" strike="noStrike">
                <a:solidFill>
                  <a:schemeClr val="bg1"/>
                </a:solidFill>
                <a:effectLst/>
              </a:rPr>
              <a:t> </a:t>
            </a:r>
            <a:r>
              <a:rPr lang="en-US" sz="2000" b="0" i="0" u="none" strike="noStrike">
                <a:solidFill>
                  <a:schemeClr val="bg1"/>
                </a:solidFill>
                <a:effectLst/>
              </a:rPr>
              <a:t>Increasing outside temperatures from </a:t>
            </a:r>
            <a:r>
              <a:rPr lang="en-US" sz="2000" b="1" i="0" u="none" strike="noStrike">
                <a:solidFill>
                  <a:schemeClr val="bg1"/>
                </a:solidFill>
                <a:effectLst/>
              </a:rPr>
              <a:t>22C to 26C has no impact </a:t>
            </a:r>
            <a:r>
              <a:rPr lang="en-US" sz="2000" b="0" i="0" u="none" strike="noStrike">
                <a:solidFill>
                  <a:schemeClr val="bg1"/>
                </a:solidFill>
                <a:effectLst/>
              </a:rPr>
              <a:t>on building Energy Consumption.</a:t>
            </a:r>
          </a:p>
          <a:p>
            <a:endParaRPr lang="en-US"/>
          </a:p>
        </p:txBody>
      </p:sp>
      <p:pic>
        <p:nvPicPr>
          <p:cNvPr id="3080" name="Picture 8">
            <a:extLst>
              <a:ext uri="{FF2B5EF4-FFF2-40B4-BE49-F238E27FC236}">
                <a16:creationId xmlns:a16="http://schemas.microsoft.com/office/drawing/2014/main" id="{FF9C0F34-18C4-8D66-FD00-75E2CE11F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501" y="3361780"/>
            <a:ext cx="5613930" cy="34962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BF49AB1-7F66-BE4F-C4A6-EA5311B24D1B}"/>
              </a:ext>
            </a:extLst>
          </p:cNvPr>
          <p:cNvSpPr txBox="1"/>
          <p:nvPr/>
        </p:nvSpPr>
        <p:spPr>
          <a:xfrm>
            <a:off x="6220521" y="3377135"/>
            <a:ext cx="400110" cy="3480865"/>
          </a:xfrm>
          <a:prstGeom prst="rect">
            <a:avLst/>
          </a:prstGeom>
          <a:solidFill>
            <a:schemeClr val="bg1"/>
          </a:solidFill>
        </p:spPr>
        <p:txBody>
          <a:bodyPr vert="vert270" wrap="square" rtlCol="0">
            <a:spAutoFit/>
          </a:bodyPr>
          <a:lstStyle/>
          <a:p>
            <a:pPr algn="ctr"/>
            <a:r>
              <a:rPr lang="en-US" sz="1400" b="0" i="0" u="none" strike="noStrike" dirty="0">
                <a:effectLst/>
              </a:rPr>
              <a:t>Impact on Total Energy Consumption</a:t>
            </a:r>
            <a:endParaRPr lang="en-US" sz="1400" dirty="0"/>
          </a:p>
        </p:txBody>
      </p:sp>
      <p:sp>
        <p:nvSpPr>
          <p:cNvPr id="19" name="TextBox 18">
            <a:extLst>
              <a:ext uri="{FF2B5EF4-FFF2-40B4-BE49-F238E27FC236}">
                <a16:creationId xmlns:a16="http://schemas.microsoft.com/office/drawing/2014/main" id="{90F888E4-D2E2-B765-2BA2-BF265D18CC33}"/>
              </a:ext>
            </a:extLst>
          </p:cNvPr>
          <p:cNvSpPr txBox="1"/>
          <p:nvPr/>
        </p:nvSpPr>
        <p:spPr>
          <a:xfrm>
            <a:off x="666428" y="4376458"/>
            <a:ext cx="4881756" cy="1323439"/>
          </a:xfrm>
          <a:prstGeom prst="rect">
            <a:avLst/>
          </a:prstGeom>
          <a:noFill/>
        </p:spPr>
        <p:txBody>
          <a:bodyPr wrap="square" rtlCol="0" anchor="ctr">
            <a:spAutoFit/>
          </a:bodyPr>
          <a:lstStyle/>
          <a:p>
            <a:pPr rtl="0" fontAlgn="base">
              <a:spcBef>
                <a:spcPts val="0"/>
              </a:spcBef>
              <a:spcAft>
                <a:spcPts val="0"/>
              </a:spcAft>
              <a:buFont typeface="Arial" panose="020B0604020202020204" pitchFamily="34" charset="0"/>
              <a:buChar char="•"/>
            </a:pPr>
            <a:r>
              <a:rPr lang="en-US" sz="2000" b="0" i="0" u="none" strike="noStrike" dirty="0">
                <a:solidFill>
                  <a:schemeClr val="bg1"/>
                </a:solidFill>
                <a:effectLst/>
              </a:rPr>
              <a:t> There is an average impact of </a:t>
            </a:r>
            <a:r>
              <a:rPr lang="en-US" sz="2000" b="1" i="0" u="none" strike="noStrike" dirty="0">
                <a:solidFill>
                  <a:schemeClr val="bg1"/>
                </a:solidFill>
                <a:effectLst/>
              </a:rPr>
              <a:t>- 18.75 kWh per building per degree Fahrenheit</a:t>
            </a:r>
            <a:r>
              <a:rPr lang="en-US" sz="2000" b="0" i="0" u="none" strike="noStrike" dirty="0">
                <a:solidFill>
                  <a:schemeClr val="bg1"/>
                </a:solidFill>
                <a:effectLst/>
              </a:rPr>
              <a:t> as the building thermostat temperature increases from </a:t>
            </a:r>
            <a:r>
              <a:rPr lang="en-US" sz="2000" b="1" i="0" u="none" strike="noStrike" dirty="0">
                <a:solidFill>
                  <a:schemeClr val="bg1"/>
                </a:solidFill>
                <a:effectLst/>
              </a:rPr>
              <a:t>60F (15C) to 80CF (26C)</a:t>
            </a:r>
            <a:r>
              <a:rPr lang="en-US" sz="2000" dirty="0">
                <a:solidFill>
                  <a:schemeClr val="bg1"/>
                </a:solidFill>
              </a:rPr>
              <a:t>.</a:t>
            </a:r>
            <a:r>
              <a:rPr lang="en-US" sz="2000" b="0" i="0" u="none" strike="noStrike" dirty="0">
                <a:solidFill>
                  <a:schemeClr val="bg1"/>
                </a:solidFill>
                <a:effectLst/>
              </a:rPr>
              <a:t> </a:t>
            </a:r>
            <a:endParaRPr lang="en-US" sz="2000" dirty="0">
              <a:solidFill>
                <a:schemeClr val="bg1"/>
              </a:solidFill>
            </a:endParaRPr>
          </a:p>
        </p:txBody>
      </p:sp>
      <p:sp>
        <p:nvSpPr>
          <p:cNvPr id="20" name="TextBox 19">
            <a:extLst>
              <a:ext uri="{FF2B5EF4-FFF2-40B4-BE49-F238E27FC236}">
                <a16:creationId xmlns:a16="http://schemas.microsoft.com/office/drawing/2014/main" id="{41C8CD4A-D1A2-1C31-5021-8A7845EB0BE5}"/>
              </a:ext>
            </a:extLst>
          </p:cNvPr>
          <p:cNvSpPr txBox="1"/>
          <p:nvPr/>
        </p:nvSpPr>
        <p:spPr>
          <a:xfrm>
            <a:off x="698975" y="2344138"/>
            <a:ext cx="4881756" cy="707886"/>
          </a:xfrm>
          <a:prstGeom prst="rect">
            <a:avLst/>
          </a:prstGeom>
          <a:noFill/>
        </p:spPr>
        <p:txBody>
          <a:bodyPr wrap="square" rtlCol="0" anchor="ctr">
            <a:spAutoFit/>
          </a:bodyPr>
          <a:lstStyle/>
          <a:p>
            <a:pPr rtl="0" fontAlgn="base">
              <a:spcBef>
                <a:spcPts val="0"/>
              </a:spcBef>
              <a:spcAft>
                <a:spcPts val="0"/>
              </a:spcAft>
              <a:buFont typeface="Arial" panose="020B0604020202020204" pitchFamily="34" charset="0"/>
              <a:buChar char="•"/>
            </a:pPr>
            <a:r>
              <a:rPr lang="zh-CN" altLang="en-US" sz="2000" b="0" i="0" u="none" strike="noStrike">
                <a:solidFill>
                  <a:schemeClr val="bg1"/>
                </a:solidFill>
                <a:effectLst/>
              </a:rPr>
              <a:t> </a:t>
            </a:r>
            <a:r>
              <a:rPr lang="en-US" sz="2000" b="0" i="0" u="none" strike="noStrike">
                <a:solidFill>
                  <a:schemeClr val="bg1"/>
                </a:solidFill>
                <a:effectLst/>
              </a:rPr>
              <a:t>Once temperature crosses 26C, there is an impact of </a:t>
            </a:r>
            <a:r>
              <a:rPr lang="en-US" sz="2000" b="1" i="0" u="none" strike="noStrike">
                <a:solidFill>
                  <a:schemeClr val="bg1"/>
                </a:solidFill>
                <a:effectLst/>
              </a:rPr>
              <a:t>60 kWh per degree per building</a:t>
            </a:r>
            <a:r>
              <a:rPr lang="en-US" sz="2000" b="0" i="0" u="none" strike="noStrike">
                <a:solidFill>
                  <a:schemeClr val="bg1"/>
                </a:solidFill>
                <a:effectLst/>
              </a:rPr>
              <a:t>.</a:t>
            </a:r>
          </a:p>
        </p:txBody>
      </p:sp>
      <p:cxnSp>
        <p:nvCxnSpPr>
          <p:cNvPr id="22" name="Straight Arrow Connector 21">
            <a:extLst>
              <a:ext uri="{FF2B5EF4-FFF2-40B4-BE49-F238E27FC236}">
                <a16:creationId xmlns:a16="http://schemas.microsoft.com/office/drawing/2014/main" id="{E9091D03-7379-F259-1A9D-D6170653390D}"/>
              </a:ext>
            </a:extLst>
          </p:cNvPr>
          <p:cNvCxnSpPr/>
          <p:nvPr/>
        </p:nvCxnSpPr>
        <p:spPr>
          <a:xfrm>
            <a:off x="7036231" y="2433234"/>
            <a:ext cx="1549830" cy="0"/>
          </a:xfrm>
          <a:prstGeom prst="straightConnector1">
            <a:avLst/>
          </a:prstGeom>
          <a:ln w="47625">
            <a:solidFill>
              <a:schemeClr val="accent2">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D3E57A0-9B9E-D92F-0893-0866CDD5C964}"/>
              </a:ext>
            </a:extLst>
          </p:cNvPr>
          <p:cNvCxnSpPr/>
          <p:nvPr/>
        </p:nvCxnSpPr>
        <p:spPr>
          <a:xfrm flipV="1">
            <a:off x="8865031" y="697424"/>
            <a:ext cx="2929179" cy="1549830"/>
          </a:xfrm>
          <a:prstGeom prst="straightConnector1">
            <a:avLst/>
          </a:prstGeom>
          <a:ln w="47625">
            <a:solidFill>
              <a:srgbClr val="F86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2649069-273A-566F-E654-9D1450117E02}"/>
              </a:ext>
            </a:extLst>
          </p:cNvPr>
          <p:cNvCxnSpPr/>
          <p:nvPr/>
        </p:nvCxnSpPr>
        <p:spPr>
          <a:xfrm>
            <a:off x="7036231" y="4424766"/>
            <a:ext cx="4757979" cy="1573078"/>
          </a:xfrm>
          <a:prstGeom prst="straightConnector1">
            <a:avLst/>
          </a:prstGeom>
          <a:ln w="47625">
            <a:solidFill>
              <a:srgbClr val="F869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E9F2163-7BA0-CC0B-55AA-C5E5BD371F03}"/>
              </a:ext>
            </a:extLst>
          </p:cNvPr>
          <p:cNvSpPr txBox="1"/>
          <p:nvPr/>
        </p:nvSpPr>
        <p:spPr>
          <a:xfrm>
            <a:off x="8509827" y="3261048"/>
            <a:ext cx="2310969" cy="276999"/>
          </a:xfrm>
          <a:prstGeom prst="rect">
            <a:avLst/>
          </a:prstGeom>
          <a:noFill/>
        </p:spPr>
        <p:txBody>
          <a:bodyPr wrap="square" rtlCol="0">
            <a:spAutoFit/>
          </a:bodyPr>
          <a:lstStyle/>
          <a:p>
            <a:r>
              <a:rPr lang="en-US" sz="1200"/>
              <a:t>Dry Bulb Temperature </a:t>
            </a:r>
          </a:p>
        </p:txBody>
      </p:sp>
    </p:spTree>
    <p:extLst>
      <p:ext uri="{BB962C8B-B14F-4D97-AF65-F5344CB8AC3E}">
        <p14:creationId xmlns:p14="http://schemas.microsoft.com/office/powerpoint/2010/main" val="2652837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EBC88AB-4C49-2535-B7C4-E01573773AED}"/>
              </a:ext>
            </a:extLst>
          </p:cNvPr>
          <p:cNvSpPr txBox="1"/>
          <p:nvPr/>
        </p:nvSpPr>
        <p:spPr>
          <a:xfrm>
            <a:off x="6091859" y="4425"/>
            <a:ext cx="400110" cy="3388064"/>
          </a:xfrm>
          <a:prstGeom prst="rect">
            <a:avLst/>
          </a:prstGeom>
          <a:solidFill>
            <a:schemeClr val="bg1"/>
          </a:solidFill>
        </p:spPr>
        <p:txBody>
          <a:bodyPr vert="vert270" wrap="square" rtlCol="0">
            <a:spAutoFit/>
          </a:bodyPr>
          <a:lstStyle/>
          <a:p>
            <a:pPr algn="ctr"/>
            <a:r>
              <a:rPr lang="en-US" sz="1400" b="0" i="0" u="none" strike="noStrike">
                <a:effectLst/>
              </a:rPr>
              <a:t>Impact on Total Energy Consumption </a:t>
            </a:r>
            <a:endParaRPr lang="en-US" sz="1400"/>
          </a:p>
        </p:txBody>
      </p:sp>
      <p:sp>
        <p:nvSpPr>
          <p:cNvPr id="15" name="TextBox 14">
            <a:extLst>
              <a:ext uri="{FF2B5EF4-FFF2-40B4-BE49-F238E27FC236}">
                <a16:creationId xmlns:a16="http://schemas.microsoft.com/office/drawing/2014/main" id="{AEE60BBE-B01B-A485-DFD9-987832518861}"/>
              </a:ext>
            </a:extLst>
          </p:cNvPr>
          <p:cNvSpPr txBox="1"/>
          <p:nvPr/>
        </p:nvSpPr>
        <p:spPr>
          <a:xfrm>
            <a:off x="666428" y="402956"/>
            <a:ext cx="4094326" cy="523220"/>
          </a:xfrm>
          <a:prstGeom prst="rect">
            <a:avLst/>
          </a:prstGeom>
          <a:noFill/>
        </p:spPr>
        <p:txBody>
          <a:bodyPr wrap="none" rtlCol="0">
            <a:spAutoFit/>
          </a:bodyPr>
          <a:lstStyle/>
          <a:p>
            <a:r>
              <a:rPr lang="en-US" sz="2800" b="0" i="0" u="none" strike="noStrike">
                <a:solidFill>
                  <a:srgbClr val="F86900"/>
                </a:solidFill>
                <a:effectLst/>
                <a:latin typeface="+mj-lt"/>
              </a:rPr>
              <a:t>Marginal Impact of Feature</a:t>
            </a:r>
            <a:endParaRPr lang="en-US" sz="2800">
              <a:solidFill>
                <a:srgbClr val="F86900"/>
              </a:solidFill>
              <a:latin typeface="+mj-lt"/>
            </a:endParaRPr>
          </a:p>
        </p:txBody>
      </p:sp>
      <p:sp>
        <p:nvSpPr>
          <p:cNvPr id="16" name="TextBox 15">
            <a:extLst>
              <a:ext uri="{FF2B5EF4-FFF2-40B4-BE49-F238E27FC236}">
                <a16:creationId xmlns:a16="http://schemas.microsoft.com/office/drawing/2014/main" id="{C5CD09AD-3649-DF47-8F2D-F20ACE3C9977}"/>
              </a:ext>
            </a:extLst>
          </p:cNvPr>
          <p:cNvSpPr txBox="1"/>
          <p:nvPr/>
        </p:nvSpPr>
        <p:spPr>
          <a:xfrm>
            <a:off x="731522" y="1327380"/>
            <a:ext cx="4816662" cy="1323439"/>
          </a:xfrm>
          <a:prstGeom prst="rect">
            <a:avLst/>
          </a:prstGeom>
          <a:noFill/>
        </p:spPr>
        <p:txBody>
          <a:bodyPr wrap="square" rtlCol="0" anchor="ctr">
            <a:spAutoFit/>
          </a:bodyPr>
          <a:lstStyle/>
          <a:p>
            <a:pPr rtl="0" fontAlgn="base">
              <a:spcBef>
                <a:spcPts val="0"/>
              </a:spcBef>
              <a:spcAft>
                <a:spcPts val="0"/>
              </a:spcAft>
              <a:buFont typeface="Arial" panose="020B0604020202020204" pitchFamily="34" charset="0"/>
              <a:buChar char="•"/>
            </a:pPr>
            <a:r>
              <a:rPr lang="zh-CN" altLang="en-US" sz="2000" b="0" i="0" u="none" strike="noStrike">
                <a:solidFill>
                  <a:schemeClr val="bg1"/>
                </a:solidFill>
                <a:effectLst/>
              </a:rPr>
              <a:t> </a:t>
            </a:r>
            <a:r>
              <a:rPr lang="en-US" sz="2000" b="0" i="0" u="none" strike="noStrike">
                <a:solidFill>
                  <a:schemeClr val="bg1"/>
                </a:solidFill>
                <a:effectLst/>
              </a:rPr>
              <a:t>Buildings that have </a:t>
            </a:r>
            <a:r>
              <a:rPr lang="en-US" sz="2000" b="1" i="0" u="none" strike="noStrike">
                <a:solidFill>
                  <a:schemeClr val="bg1"/>
                </a:solidFill>
                <a:effectLst/>
              </a:rPr>
              <a:t>200% hot water fixture usage </a:t>
            </a:r>
            <a:r>
              <a:rPr lang="en-US" sz="2000" b="0" i="0" u="none" strike="noStrike">
                <a:solidFill>
                  <a:schemeClr val="bg1"/>
                </a:solidFill>
                <a:effectLst/>
              </a:rPr>
              <a:t>cause a </a:t>
            </a:r>
            <a:r>
              <a:rPr lang="en-US" sz="2000" b="1" i="0" u="none" strike="noStrike">
                <a:solidFill>
                  <a:schemeClr val="bg1"/>
                </a:solidFill>
                <a:effectLst/>
              </a:rPr>
              <a:t>225 kWh increase in energy consumption per building </a:t>
            </a:r>
            <a:r>
              <a:rPr lang="en-US" sz="2000" b="0" i="0" u="none" strike="noStrike">
                <a:solidFill>
                  <a:schemeClr val="bg1"/>
                </a:solidFill>
                <a:effectLst/>
              </a:rPr>
              <a:t>than those who have 100% hot water fixture usage.</a:t>
            </a:r>
            <a:endParaRPr lang="en-US" sz="2000">
              <a:solidFill>
                <a:schemeClr val="bg1"/>
              </a:solidFill>
            </a:endParaRPr>
          </a:p>
        </p:txBody>
      </p:sp>
      <p:sp>
        <p:nvSpPr>
          <p:cNvPr id="17" name="TextBox 16">
            <a:extLst>
              <a:ext uri="{FF2B5EF4-FFF2-40B4-BE49-F238E27FC236}">
                <a16:creationId xmlns:a16="http://schemas.microsoft.com/office/drawing/2014/main" id="{3BF49AB1-7F66-BE4F-C4A6-EA5311B24D1B}"/>
              </a:ext>
            </a:extLst>
          </p:cNvPr>
          <p:cNvSpPr txBox="1"/>
          <p:nvPr/>
        </p:nvSpPr>
        <p:spPr>
          <a:xfrm>
            <a:off x="6091859" y="3400991"/>
            <a:ext cx="400110" cy="3487164"/>
          </a:xfrm>
          <a:prstGeom prst="rect">
            <a:avLst/>
          </a:prstGeom>
          <a:solidFill>
            <a:schemeClr val="bg1"/>
          </a:solidFill>
        </p:spPr>
        <p:txBody>
          <a:bodyPr vert="vert270" wrap="square" rtlCol="0">
            <a:spAutoFit/>
          </a:bodyPr>
          <a:lstStyle/>
          <a:p>
            <a:pPr algn="ctr"/>
            <a:r>
              <a:rPr lang="en-US" sz="1400" b="0" i="0" u="none" strike="noStrike">
                <a:effectLst/>
              </a:rPr>
              <a:t>Impact on Total Energy Consumption</a:t>
            </a:r>
            <a:endParaRPr lang="en-US" sz="1400"/>
          </a:p>
        </p:txBody>
      </p:sp>
      <p:sp>
        <p:nvSpPr>
          <p:cNvPr id="19" name="TextBox 18">
            <a:extLst>
              <a:ext uri="{FF2B5EF4-FFF2-40B4-BE49-F238E27FC236}">
                <a16:creationId xmlns:a16="http://schemas.microsoft.com/office/drawing/2014/main" id="{90F888E4-D2E2-B765-2BA2-BF265D18CC33}"/>
              </a:ext>
            </a:extLst>
          </p:cNvPr>
          <p:cNvSpPr txBox="1"/>
          <p:nvPr/>
        </p:nvSpPr>
        <p:spPr>
          <a:xfrm>
            <a:off x="708792" y="3591847"/>
            <a:ext cx="5086865" cy="1323439"/>
          </a:xfrm>
          <a:prstGeom prst="rect">
            <a:avLst/>
          </a:prstGeom>
          <a:noFill/>
        </p:spPr>
        <p:txBody>
          <a:bodyPr wrap="square" rtlCol="0" anchor="ctr">
            <a:spAutoFit/>
          </a:bodyPr>
          <a:lstStyle/>
          <a:p>
            <a:pPr rtl="0" fontAlgn="base">
              <a:spcBef>
                <a:spcPts val="0"/>
              </a:spcBef>
              <a:spcAft>
                <a:spcPts val="0"/>
              </a:spcAft>
              <a:buFont typeface="Arial" panose="020B0604020202020204" pitchFamily="34" charset="0"/>
              <a:buChar char="•"/>
            </a:pPr>
            <a:r>
              <a:rPr lang="en-US" sz="2000" b="0" i="0" u="none" strike="noStrike">
                <a:solidFill>
                  <a:schemeClr val="bg1"/>
                </a:solidFill>
                <a:effectLst/>
              </a:rPr>
              <a:t> The contributions of high-income households ($30,000&gt;) to total energy consumption are the </a:t>
            </a:r>
            <a:r>
              <a:rPr lang="en-US" sz="2000" b="1" i="0" u="none" strike="noStrike">
                <a:solidFill>
                  <a:schemeClr val="bg1"/>
                </a:solidFill>
                <a:effectLst/>
              </a:rPr>
              <a:t>same</a:t>
            </a:r>
            <a:r>
              <a:rPr lang="en-US" sz="2000" b="0" i="0" u="none" strike="noStrike">
                <a:solidFill>
                  <a:schemeClr val="bg1"/>
                </a:solidFill>
                <a:effectLst/>
              </a:rPr>
              <a:t> </a:t>
            </a:r>
            <a:r>
              <a:rPr lang="en-US" sz="2000">
                <a:solidFill>
                  <a:schemeClr val="bg1"/>
                </a:solidFill>
              </a:rPr>
              <a:t>:</a:t>
            </a:r>
            <a:r>
              <a:rPr lang="en-US" sz="2000" b="0" i="0" u="none" strike="noStrike">
                <a:solidFill>
                  <a:schemeClr val="bg1"/>
                </a:solidFill>
                <a:effectLst/>
              </a:rPr>
              <a:t>150 kwh per building above the average energy consumption.</a:t>
            </a:r>
            <a:endParaRPr lang="en-US" sz="2000">
              <a:solidFill>
                <a:schemeClr val="bg1"/>
              </a:solidFill>
            </a:endParaRPr>
          </a:p>
        </p:txBody>
      </p:sp>
      <p:sp>
        <p:nvSpPr>
          <p:cNvPr id="20" name="TextBox 19">
            <a:extLst>
              <a:ext uri="{FF2B5EF4-FFF2-40B4-BE49-F238E27FC236}">
                <a16:creationId xmlns:a16="http://schemas.microsoft.com/office/drawing/2014/main" id="{41C8CD4A-D1A2-1C31-5021-8A7845EB0BE5}"/>
              </a:ext>
            </a:extLst>
          </p:cNvPr>
          <p:cNvSpPr txBox="1"/>
          <p:nvPr/>
        </p:nvSpPr>
        <p:spPr>
          <a:xfrm>
            <a:off x="735934" y="5022789"/>
            <a:ext cx="4881756" cy="1015663"/>
          </a:xfrm>
          <a:prstGeom prst="rect">
            <a:avLst/>
          </a:prstGeom>
          <a:noFill/>
        </p:spPr>
        <p:txBody>
          <a:bodyPr wrap="square" rtlCol="0" anchor="ctr">
            <a:spAutoFit/>
          </a:bodyPr>
          <a:lstStyle/>
          <a:p>
            <a:pPr rtl="0" fontAlgn="base">
              <a:spcBef>
                <a:spcPts val="0"/>
              </a:spcBef>
              <a:spcAft>
                <a:spcPts val="0"/>
              </a:spcAft>
              <a:buFont typeface="Arial" panose="020B0604020202020204" pitchFamily="34" charset="0"/>
              <a:buChar char="•"/>
            </a:pPr>
            <a:r>
              <a:rPr lang="zh-CN" altLang="en-US" sz="2000" b="0" i="0" u="none" strike="noStrike">
                <a:solidFill>
                  <a:schemeClr val="bg1"/>
                </a:solidFill>
                <a:effectLst/>
              </a:rPr>
              <a:t> </a:t>
            </a:r>
            <a:r>
              <a:rPr lang="en-IN" altLang="zh-CN" sz="2000" b="0" i="0" u="none" strike="noStrike">
                <a:solidFill>
                  <a:schemeClr val="bg1"/>
                </a:solidFill>
                <a:effectLst/>
              </a:rPr>
              <a:t>Below this, e</a:t>
            </a:r>
            <a:r>
              <a:rPr lang="en-US" sz="2000" b="0" i="0" u="none" strike="noStrike" err="1">
                <a:solidFill>
                  <a:schemeClr val="bg1"/>
                </a:solidFill>
                <a:effectLst/>
              </a:rPr>
              <a:t>nergy</a:t>
            </a:r>
            <a:r>
              <a:rPr lang="en-US" sz="2000" b="0" i="0" u="none" strike="noStrike">
                <a:solidFill>
                  <a:schemeClr val="bg1"/>
                </a:solidFill>
                <a:effectLst/>
              </a:rPr>
              <a:t> consumption increases</a:t>
            </a:r>
            <a:r>
              <a:rPr lang="en-US" sz="2000" b="1" i="0" u="none" strike="noStrike">
                <a:solidFill>
                  <a:schemeClr val="bg1"/>
                </a:solidFill>
                <a:effectLst/>
              </a:rPr>
              <a:t> 75 kWh per building per $5000 increase in Income</a:t>
            </a:r>
            <a:r>
              <a:rPr lang="en-US" sz="2000" b="0" i="0" u="none" strike="noStrike">
                <a:solidFill>
                  <a:schemeClr val="bg1"/>
                </a:solidFill>
                <a:effectLst/>
              </a:rPr>
              <a:t>.</a:t>
            </a:r>
          </a:p>
        </p:txBody>
      </p:sp>
      <p:pic>
        <p:nvPicPr>
          <p:cNvPr id="5124" name="Picture 4">
            <a:extLst>
              <a:ext uri="{FF2B5EF4-FFF2-40B4-BE49-F238E27FC236}">
                <a16:creationId xmlns:a16="http://schemas.microsoft.com/office/drawing/2014/main" id="{D58F8B83-D31A-48AE-86D2-D87EDE63B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433" y="4425"/>
            <a:ext cx="5755567" cy="341607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A48B641-1263-5217-D88E-83A91C2B2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943" y="3429000"/>
            <a:ext cx="5755057" cy="34676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4E0B97-B92F-872A-0BF1-2B27267D59F2}"/>
              </a:ext>
            </a:extLst>
          </p:cNvPr>
          <p:cNvSpPr txBox="1"/>
          <p:nvPr/>
        </p:nvSpPr>
        <p:spPr>
          <a:xfrm>
            <a:off x="6899862" y="3016847"/>
            <a:ext cx="996060" cy="307777"/>
          </a:xfrm>
          <a:prstGeom prst="rect">
            <a:avLst/>
          </a:prstGeom>
          <a:noFill/>
        </p:spPr>
        <p:txBody>
          <a:bodyPr wrap="square" rtlCol="0">
            <a:spAutoFit/>
          </a:bodyPr>
          <a:lstStyle/>
          <a:p>
            <a:r>
              <a:rPr lang="en-US" altLang="zh-CN" sz="1400" dirty="0"/>
              <a:t>50%</a:t>
            </a:r>
            <a:r>
              <a:rPr lang="zh-CN" altLang="en-US" sz="1400" dirty="0"/>
              <a:t> </a:t>
            </a:r>
            <a:r>
              <a:rPr lang="en-US" altLang="zh-CN" sz="1400" dirty="0"/>
              <a:t>Usage</a:t>
            </a:r>
            <a:endParaRPr lang="en-US" sz="1400" dirty="0"/>
          </a:p>
        </p:txBody>
      </p:sp>
      <p:sp>
        <p:nvSpPr>
          <p:cNvPr id="3" name="TextBox 2">
            <a:extLst>
              <a:ext uri="{FF2B5EF4-FFF2-40B4-BE49-F238E27FC236}">
                <a16:creationId xmlns:a16="http://schemas.microsoft.com/office/drawing/2014/main" id="{2E45B389-5023-D1F8-DC88-B78C343DD72B}"/>
              </a:ext>
            </a:extLst>
          </p:cNvPr>
          <p:cNvSpPr txBox="1"/>
          <p:nvPr/>
        </p:nvSpPr>
        <p:spPr>
          <a:xfrm>
            <a:off x="8880736" y="3005613"/>
            <a:ext cx="1115879" cy="307777"/>
          </a:xfrm>
          <a:prstGeom prst="rect">
            <a:avLst/>
          </a:prstGeom>
          <a:noFill/>
        </p:spPr>
        <p:txBody>
          <a:bodyPr wrap="square" rtlCol="0">
            <a:spAutoFit/>
          </a:bodyPr>
          <a:lstStyle/>
          <a:p>
            <a:r>
              <a:rPr lang="en-US" altLang="zh-CN" sz="1400"/>
              <a:t>100%</a:t>
            </a:r>
            <a:r>
              <a:rPr lang="zh-CN" altLang="en-US" sz="1400"/>
              <a:t> </a:t>
            </a:r>
            <a:r>
              <a:rPr lang="en-US" altLang="zh-CN" sz="1400"/>
              <a:t>Usage</a:t>
            </a:r>
            <a:endParaRPr lang="en-US" sz="1400"/>
          </a:p>
        </p:txBody>
      </p:sp>
      <p:sp>
        <p:nvSpPr>
          <p:cNvPr id="4" name="TextBox 3">
            <a:extLst>
              <a:ext uri="{FF2B5EF4-FFF2-40B4-BE49-F238E27FC236}">
                <a16:creationId xmlns:a16="http://schemas.microsoft.com/office/drawing/2014/main" id="{D2F723DF-AFDA-B940-83F2-F5515E4A24AF}"/>
              </a:ext>
            </a:extLst>
          </p:cNvPr>
          <p:cNvSpPr txBox="1"/>
          <p:nvPr/>
        </p:nvSpPr>
        <p:spPr>
          <a:xfrm>
            <a:off x="10902538" y="3004868"/>
            <a:ext cx="1115879" cy="307777"/>
          </a:xfrm>
          <a:prstGeom prst="rect">
            <a:avLst/>
          </a:prstGeom>
          <a:noFill/>
        </p:spPr>
        <p:txBody>
          <a:bodyPr wrap="square" rtlCol="0">
            <a:spAutoFit/>
          </a:bodyPr>
          <a:lstStyle/>
          <a:p>
            <a:r>
              <a:rPr lang="en-US" altLang="zh-CN" sz="1400"/>
              <a:t>200%</a:t>
            </a:r>
            <a:r>
              <a:rPr lang="zh-CN" altLang="en-US" sz="1400"/>
              <a:t> </a:t>
            </a:r>
            <a:r>
              <a:rPr lang="en-US" altLang="zh-CN" sz="1400"/>
              <a:t>Usage</a:t>
            </a:r>
            <a:endParaRPr lang="en-US" sz="1400"/>
          </a:p>
        </p:txBody>
      </p:sp>
      <p:sp>
        <p:nvSpPr>
          <p:cNvPr id="5" name="TextBox 4">
            <a:extLst>
              <a:ext uri="{FF2B5EF4-FFF2-40B4-BE49-F238E27FC236}">
                <a16:creationId xmlns:a16="http://schemas.microsoft.com/office/drawing/2014/main" id="{732E923D-6924-F5CA-438D-D015DFB4CC81}"/>
              </a:ext>
            </a:extLst>
          </p:cNvPr>
          <p:cNvSpPr txBox="1"/>
          <p:nvPr/>
        </p:nvSpPr>
        <p:spPr>
          <a:xfrm>
            <a:off x="8435312" y="3170736"/>
            <a:ext cx="2051198" cy="307777"/>
          </a:xfrm>
          <a:prstGeom prst="rect">
            <a:avLst/>
          </a:prstGeom>
          <a:noFill/>
        </p:spPr>
        <p:txBody>
          <a:bodyPr wrap="square" rtlCol="0">
            <a:spAutoFit/>
          </a:bodyPr>
          <a:lstStyle/>
          <a:p>
            <a:r>
              <a:rPr lang="en-US" sz="1400" dirty="0"/>
              <a:t>Hot Water Consumption</a:t>
            </a:r>
          </a:p>
        </p:txBody>
      </p:sp>
      <p:sp>
        <p:nvSpPr>
          <p:cNvPr id="6" name="TextBox 5">
            <a:extLst>
              <a:ext uri="{FF2B5EF4-FFF2-40B4-BE49-F238E27FC236}">
                <a16:creationId xmlns:a16="http://schemas.microsoft.com/office/drawing/2014/main" id="{6477A98B-643C-1E6D-6EE9-009144CA9C69}"/>
              </a:ext>
            </a:extLst>
          </p:cNvPr>
          <p:cNvSpPr txBox="1"/>
          <p:nvPr/>
        </p:nvSpPr>
        <p:spPr>
          <a:xfrm>
            <a:off x="7439252" y="6421686"/>
            <a:ext cx="996060" cy="307777"/>
          </a:xfrm>
          <a:prstGeom prst="rect">
            <a:avLst/>
          </a:prstGeom>
          <a:noFill/>
        </p:spPr>
        <p:txBody>
          <a:bodyPr wrap="square" rtlCol="0">
            <a:spAutoFit/>
          </a:bodyPr>
          <a:lstStyle/>
          <a:p>
            <a:r>
              <a:rPr lang="en-US" sz="1400"/>
              <a:t>$15,000</a:t>
            </a:r>
          </a:p>
        </p:txBody>
      </p:sp>
      <p:sp>
        <p:nvSpPr>
          <p:cNvPr id="7" name="TextBox 6">
            <a:extLst>
              <a:ext uri="{FF2B5EF4-FFF2-40B4-BE49-F238E27FC236}">
                <a16:creationId xmlns:a16="http://schemas.microsoft.com/office/drawing/2014/main" id="{A05A0154-1946-DA36-251F-84D5073CD39D}"/>
              </a:ext>
            </a:extLst>
          </p:cNvPr>
          <p:cNvSpPr txBox="1"/>
          <p:nvPr/>
        </p:nvSpPr>
        <p:spPr>
          <a:xfrm>
            <a:off x="9065796" y="6378320"/>
            <a:ext cx="996060" cy="307777"/>
          </a:xfrm>
          <a:prstGeom prst="rect">
            <a:avLst/>
          </a:prstGeom>
          <a:noFill/>
        </p:spPr>
        <p:txBody>
          <a:bodyPr wrap="square" rtlCol="0">
            <a:spAutoFit/>
          </a:bodyPr>
          <a:lstStyle/>
          <a:p>
            <a:r>
              <a:rPr lang="en-US" sz="1400"/>
              <a:t>$25,000</a:t>
            </a:r>
          </a:p>
        </p:txBody>
      </p:sp>
      <p:sp>
        <p:nvSpPr>
          <p:cNvPr id="8" name="TextBox 7">
            <a:extLst>
              <a:ext uri="{FF2B5EF4-FFF2-40B4-BE49-F238E27FC236}">
                <a16:creationId xmlns:a16="http://schemas.microsoft.com/office/drawing/2014/main" id="{2938E039-E880-2CBA-298C-98F330B1F84C}"/>
              </a:ext>
            </a:extLst>
          </p:cNvPr>
          <p:cNvSpPr txBox="1"/>
          <p:nvPr/>
        </p:nvSpPr>
        <p:spPr>
          <a:xfrm>
            <a:off x="10464418" y="6432920"/>
            <a:ext cx="996060" cy="307777"/>
          </a:xfrm>
          <a:prstGeom prst="rect">
            <a:avLst/>
          </a:prstGeom>
          <a:noFill/>
        </p:spPr>
        <p:txBody>
          <a:bodyPr wrap="square" rtlCol="0">
            <a:spAutoFit/>
          </a:bodyPr>
          <a:lstStyle/>
          <a:p>
            <a:r>
              <a:rPr lang="en-US" sz="1400"/>
              <a:t>$35,000</a:t>
            </a:r>
          </a:p>
        </p:txBody>
      </p:sp>
      <p:sp>
        <p:nvSpPr>
          <p:cNvPr id="9" name="TextBox 8">
            <a:extLst>
              <a:ext uri="{FF2B5EF4-FFF2-40B4-BE49-F238E27FC236}">
                <a16:creationId xmlns:a16="http://schemas.microsoft.com/office/drawing/2014/main" id="{DE5B88A5-9994-4BD1-7CDC-7D74758D6AD8}"/>
              </a:ext>
            </a:extLst>
          </p:cNvPr>
          <p:cNvSpPr txBox="1"/>
          <p:nvPr/>
        </p:nvSpPr>
        <p:spPr>
          <a:xfrm>
            <a:off x="9065796" y="6532460"/>
            <a:ext cx="745758" cy="307777"/>
          </a:xfrm>
          <a:prstGeom prst="rect">
            <a:avLst/>
          </a:prstGeom>
          <a:noFill/>
        </p:spPr>
        <p:txBody>
          <a:bodyPr wrap="square" rtlCol="0">
            <a:spAutoFit/>
          </a:bodyPr>
          <a:lstStyle/>
          <a:p>
            <a:r>
              <a:rPr lang="en-US" sz="1400"/>
              <a:t>Income</a:t>
            </a:r>
          </a:p>
        </p:txBody>
      </p:sp>
      <p:cxnSp>
        <p:nvCxnSpPr>
          <p:cNvPr id="11" name="Straight Arrow Connector 10">
            <a:extLst>
              <a:ext uri="{FF2B5EF4-FFF2-40B4-BE49-F238E27FC236}">
                <a16:creationId xmlns:a16="http://schemas.microsoft.com/office/drawing/2014/main" id="{BA78F705-B1CF-174B-B288-350DD75C9C82}"/>
              </a:ext>
            </a:extLst>
          </p:cNvPr>
          <p:cNvCxnSpPr>
            <a:cxnSpLocks/>
          </p:cNvCxnSpPr>
          <p:nvPr/>
        </p:nvCxnSpPr>
        <p:spPr>
          <a:xfrm flipV="1">
            <a:off x="9314216" y="1011793"/>
            <a:ext cx="2146262" cy="1332463"/>
          </a:xfrm>
          <a:prstGeom prst="straightConnector1">
            <a:avLst/>
          </a:prstGeom>
          <a:ln w="47625">
            <a:solidFill>
              <a:srgbClr val="F869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65724F1-DA25-47C4-1DEC-719F236DCE21}"/>
              </a:ext>
            </a:extLst>
          </p:cNvPr>
          <p:cNvSpPr/>
          <p:nvPr/>
        </p:nvSpPr>
        <p:spPr>
          <a:xfrm>
            <a:off x="9811554" y="4446902"/>
            <a:ext cx="2215131" cy="1252994"/>
          </a:xfrm>
          <a:prstGeom prst="rect">
            <a:avLst/>
          </a:prstGeom>
          <a:noFill/>
          <a:ln w="47625">
            <a:solidFill>
              <a:srgbClr val="F86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23EB652D-577A-A3FF-A1AD-7BF5507A99C5}"/>
              </a:ext>
            </a:extLst>
          </p:cNvPr>
          <p:cNvCxnSpPr/>
          <p:nvPr/>
        </p:nvCxnSpPr>
        <p:spPr>
          <a:xfrm flipV="1">
            <a:off x="7003097" y="5315083"/>
            <a:ext cx="2435578" cy="885307"/>
          </a:xfrm>
          <a:prstGeom prst="straightConnector1">
            <a:avLst/>
          </a:prstGeom>
          <a:ln w="47625">
            <a:solidFill>
              <a:srgbClr val="F86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364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78B4-1351-AFEA-D6D8-255271B3DCD9}"/>
              </a:ext>
            </a:extLst>
          </p:cNvPr>
          <p:cNvSpPr>
            <a:spLocks noGrp="1"/>
          </p:cNvSpPr>
          <p:nvPr>
            <p:ph type="title"/>
          </p:nvPr>
        </p:nvSpPr>
        <p:spPr>
          <a:xfrm>
            <a:off x="165370" y="133195"/>
            <a:ext cx="5930630" cy="2464452"/>
          </a:xfrm>
        </p:spPr>
        <p:txBody>
          <a:bodyPr>
            <a:normAutofit/>
          </a:bodyPr>
          <a:lstStyle/>
          <a:p>
            <a:r>
              <a:rPr lang="en-US" sz="6000">
                <a:solidFill>
                  <a:srgbClr val="F86900"/>
                </a:solidFill>
              </a:rPr>
              <a:t>Recommendations</a:t>
            </a:r>
          </a:p>
        </p:txBody>
      </p:sp>
      <p:pic>
        <p:nvPicPr>
          <p:cNvPr id="4" name="Picture 3" descr="A finger pointing at dominoes&#10;&#10;Description automatically generated">
            <a:extLst>
              <a:ext uri="{FF2B5EF4-FFF2-40B4-BE49-F238E27FC236}">
                <a16:creationId xmlns:a16="http://schemas.microsoft.com/office/drawing/2014/main" id="{9511D010-6D91-16B3-237C-7694E8C71A9B}"/>
              </a:ext>
            </a:extLst>
          </p:cNvPr>
          <p:cNvPicPr>
            <a:picLocks noChangeAspect="1"/>
          </p:cNvPicPr>
          <p:nvPr/>
        </p:nvPicPr>
        <p:blipFill>
          <a:blip r:embed="rId2"/>
          <a:stretch>
            <a:fillRect/>
          </a:stretch>
        </p:blipFill>
        <p:spPr>
          <a:xfrm>
            <a:off x="4419600" y="2486025"/>
            <a:ext cx="7772400" cy="4371975"/>
          </a:xfrm>
          <a:prstGeom prst="rect">
            <a:avLst/>
          </a:prstGeom>
        </p:spPr>
      </p:pic>
    </p:spTree>
    <p:extLst>
      <p:ext uri="{BB962C8B-B14F-4D97-AF65-F5344CB8AC3E}">
        <p14:creationId xmlns:p14="http://schemas.microsoft.com/office/powerpoint/2010/main" val="3421169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9358B9-1D04-D1A8-D204-AB10BA0E7511}"/>
              </a:ext>
            </a:extLst>
          </p:cNvPr>
          <p:cNvSpPr txBox="1"/>
          <p:nvPr/>
        </p:nvSpPr>
        <p:spPr>
          <a:xfrm>
            <a:off x="561261" y="3800042"/>
            <a:ext cx="5238427" cy="1477328"/>
          </a:xfrm>
          <a:prstGeom prst="rect">
            <a:avLst/>
          </a:prstGeom>
          <a:noFill/>
        </p:spPr>
        <p:txBody>
          <a:bodyPr wrap="square" rtlCol="0" anchor="ctr">
            <a:spAutoFit/>
          </a:bodyPr>
          <a:lstStyle/>
          <a:p>
            <a:pPr marL="285750" indent="-285750" algn="l" rtl="0" fontAlgn="base">
              <a:buFont typeface="Wingdings" pitchFamily="2" charset="2"/>
              <a:buChar char="ü"/>
            </a:pPr>
            <a:r>
              <a:rPr lang="en-IN" sz="1800" b="0" i="0" u="none" strike="noStrike" dirty="0">
                <a:solidFill>
                  <a:schemeClr val="bg1"/>
                </a:solidFill>
                <a:effectLst/>
              </a:rPr>
              <a:t>Launch campaigns to encourage adoption of </a:t>
            </a:r>
            <a:r>
              <a:rPr lang="en-IN" sz="1800" b="1" i="0" u="none" strike="noStrike" dirty="0">
                <a:solidFill>
                  <a:srgbClr val="F86900"/>
                </a:solidFill>
                <a:effectLst/>
              </a:rPr>
              <a:t>Smart Appliances </a:t>
            </a:r>
            <a:r>
              <a:rPr lang="en-IN" sz="1800" b="0" i="0" u="none" strike="noStrike" dirty="0">
                <a:solidFill>
                  <a:schemeClr val="bg1"/>
                </a:solidFill>
                <a:effectLst/>
              </a:rPr>
              <a:t>in buildings. </a:t>
            </a:r>
            <a:r>
              <a:rPr lang="en-US" sz="1800" b="0" i="0" dirty="0">
                <a:solidFill>
                  <a:schemeClr val="bg1"/>
                </a:solidFill>
                <a:effectLst/>
              </a:rPr>
              <a:t>​</a:t>
            </a:r>
          </a:p>
          <a:p>
            <a:pPr algn="l" rtl="0" fontAlgn="base"/>
            <a:endParaRPr lang="en-US" b="0" i="0" dirty="0">
              <a:solidFill>
                <a:schemeClr val="bg1"/>
              </a:solidFill>
              <a:effectLst/>
            </a:endParaRPr>
          </a:p>
          <a:p>
            <a:pPr marL="285750" indent="-285750" algn="l" rtl="0" fontAlgn="base">
              <a:buFont typeface="Wingdings" pitchFamily="2" charset="2"/>
              <a:buChar char="ü"/>
            </a:pPr>
            <a:r>
              <a:rPr lang="zh-CN" altLang="en-US" b="1" dirty="0">
                <a:solidFill>
                  <a:schemeClr val="bg1"/>
                </a:solidFill>
              </a:rPr>
              <a:t> </a:t>
            </a:r>
            <a:r>
              <a:rPr lang="en-US" altLang="zh-CN" sz="1800" b="1" i="0" u="none" strike="noStrike" dirty="0">
                <a:solidFill>
                  <a:srgbClr val="F86900"/>
                </a:solidFill>
                <a:effectLst/>
              </a:rPr>
              <a:t>18</a:t>
            </a:r>
            <a:r>
              <a:rPr lang="zh-CN" altLang="en-US" sz="1800" b="1" i="0" u="none" strike="noStrike" dirty="0">
                <a:solidFill>
                  <a:srgbClr val="F86900"/>
                </a:solidFill>
                <a:effectLst/>
              </a:rPr>
              <a:t> </a:t>
            </a:r>
            <a:r>
              <a:rPr lang="en-IN" sz="1800" b="1" i="0" u="none" strike="noStrike" dirty="0">
                <a:solidFill>
                  <a:srgbClr val="F86900"/>
                </a:solidFill>
                <a:effectLst/>
              </a:rPr>
              <a:t>kWh/˚C of energy per building can be saved </a:t>
            </a:r>
            <a:r>
              <a:rPr lang="en-IN" sz="1800" b="0" i="0" u="none" strike="noStrike" dirty="0">
                <a:solidFill>
                  <a:schemeClr val="bg1"/>
                </a:solidFill>
                <a:effectLst/>
              </a:rPr>
              <a:t>by dynamically controlling Cooling Setpoint. </a:t>
            </a:r>
            <a:r>
              <a:rPr lang="en-US" sz="1800" b="0" i="0" dirty="0">
                <a:solidFill>
                  <a:schemeClr val="bg1"/>
                </a:solidFill>
                <a:effectLst/>
              </a:rPr>
              <a:t>​</a:t>
            </a:r>
            <a:endParaRPr lang="en-US" b="0" i="0" dirty="0">
              <a:solidFill>
                <a:schemeClr val="bg1"/>
              </a:solidFill>
              <a:effectLst/>
            </a:endParaRPr>
          </a:p>
        </p:txBody>
      </p:sp>
      <p:sp>
        <p:nvSpPr>
          <p:cNvPr id="5" name="TextBox 4">
            <a:extLst>
              <a:ext uri="{FF2B5EF4-FFF2-40B4-BE49-F238E27FC236}">
                <a16:creationId xmlns:a16="http://schemas.microsoft.com/office/drawing/2014/main" id="{6ADB344A-A018-2659-7420-AEFD84899D5A}"/>
              </a:ext>
            </a:extLst>
          </p:cNvPr>
          <p:cNvSpPr txBox="1"/>
          <p:nvPr/>
        </p:nvSpPr>
        <p:spPr>
          <a:xfrm>
            <a:off x="6655783" y="3800042"/>
            <a:ext cx="4974956" cy="2585323"/>
          </a:xfrm>
          <a:prstGeom prst="rect">
            <a:avLst/>
          </a:prstGeom>
          <a:noFill/>
        </p:spPr>
        <p:txBody>
          <a:bodyPr wrap="square" rtlCol="0" anchor="ctr">
            <a:spAutoFit/>
          </a:bodyPr>
          <a:lstStyle/>
          <a:p>
            <a:pPr marL="285750" indent="-285750" algn="l" rtl="0" fontAlgn="base">
              <a:buFont typeface="Wingdings" pitchFamily="2" charset="2"/>
              <a:buChar char="ü"/>
            </a:pPr>
            <a:r>
              <a:rPr lang="en-IN" sz="1800" b="0" i="0" u="none" strike="noStrike" dirty="0">
                <a:solidFill>
                  <a:schemeClr val="bg1"/>
                </a:solidFill>
                <a:effectLst/>
              </a:rPr>
              <a:t>Conduct state</a:t>
            </a:r>
            <a:r>
              <a:rPr lang="zh-CN" altLang="en-US" sz="1800" b="0" i="0" u="none" strike="noStrike" dirty="0">
                <a:solidFill>
                  <a:schemeClr val="bg1"/>
                </a:solidFill>
                <a:effectLst/>
              </a:rPr>
              <a:t> </a:t>
            </a:r>
            <a:r>
              <a:rPr lang="en-IN" sz="1800" b="0" i="0" u="none" strike="noStrike" dirty="0">
                <a:solidFill>
                  <a:schemeClr val="bg1"/>
                </a:solidFill>
                <a:effectLst/>
              </a:rPr>
              <a:t>wide campaigns to reduce </a:t>
            </a:r>
            <a:r>
              <a:rPr lang="en-IN" sz="1800" b="1" i="0" u="none" strike="noStrike" dirty="0">
                <a:solidFill>
                  <a:srgbClr val="F86900"/>
                </a:solidFill>
                <a:effectLst/>
              </a:rPr>
              <a:t>Hot Water Fixture Costs</a:t>
            </a:r>
            <a:r>
              <a:rPr lang="en-IN" sz="1800" b="1" i="0" u="none" strike="noStrike" dirty="0">
                <a:solidFill>
                  <a:schemeClr val="bg1"/>
                </a:solidFill>
                <a:effectLst/>
              </a:rPr>
              <a:t>. </a:t>
            </a:r>
            <a:r>
              <a:rPr lang="en-IN" sz="1800" i="0" u="none" strike="noStrike" dirty="0">
                <a:solidFill>
                  <a:schemeClr val="bg1"/>
                </a:solidFill>
                <a:effectLst/>
              </a:rPr>
              <a:t>Ensure</a:t>
            </a:r>
            <a:r>
              <a:rPr lang="en-IN" sz="1800" b="0" i="0" u="none" strike="noStrike" dirty="0">
                <a:solidFill>
                  <a:schemeClr val="bg1"/>
                </a:solidFill>
                <a:effectLst/>
              </a:rPr>
              <a:t> </a:t>
            </a:r>
            <a:r>
              <a:rPr lang="en-GB" sz="1800" b="0" i="0" u="none" strike="noStrike" dirty="0">
                <a:solidFill>
                  <a:schemeClr val="bg1"/>
                </a:solidFill>
                <a:effectLst/>
              </a:rPr>
              <a:t> fix leaks, install low-flow fixtures, insulate accessible hot water lines, and purchase an </a:t>
            </a:r>
            <a:r>
              <a:rPr lang="en-GB" sz="1800" b="0" i="0" u="none" strike="noStrike" dirty="0">
                <a:solidFill>
                  <a:srgbClr val="F86900"/>
                </a:solidFill>
                <a:effectLst/>
              </a:rPr>
              <a:t>ENERGY STAR </a:t>
            </a:r>
            <a:r>
              <a:rPr lang="en-GB" sz="1800" b="0" i="0" u="none" strike="noStrike" dirty="0">
                <a:solidFill>
                  <a:schemeClr val="bg1"/>
                </a:solidFill>
                <a:effectLst/>
              </a:rPr>
              <a:t>certified dishwasher and clothes washer.</a:t>
            </a:r>
          </a:p>
          <a:p>
            <a:pPr algn="l" rtl="0" fontAlgn="base"/>
            <a:endParaRPr lang="en-US" b="0" i="0" dirty="0">
              <a:solidFill>
                <a:schemeClr val="bg1"/>
              </a:solidFill>
              <a:effectLst/>
            </a:endParaRPr>
          </a:p>
          <a:p>
            <a:pPr marL="285750" indent="-285750" algn="l" rtl="0" fontAlgn="base">
              <a:buFont typeface="Wingdings" pitchFamily="2" charset="2"/>
              <a:buChar char="ü"/>
            </a:pPr>
            <a:r>
              <a:rPr lang="zh-CN" altLang="en-US" b="1" dirty="0">
                <a:solidFill>
                  <a:schemeClr val="bg1"/>
                </a:solidFill>
                <a:latin typeface="Arial" panose="020B0604020202020204" pitchFamily="34" charset="0"/>
              </a:rPr>
              <a:t> </a:t>
            </a:r>
            <a:r>
              <a:rPr lang="en-US" altLang="zh-CN" sz="1800" b="1" i="0" u="none" strike="noStrike" dirty="0">
                <a:solidFill>
                  <a:srgbClr val="F86900"/>
                </a:solidFill>
                <a:effectLst/>
              </a:rPr>
              <a:t>225</a:t>
            </a:r>
            <a:r>
              <a:rPr lang="zh-CN" altLang="en-US" sz="1800" b="1" i="0" u="none" strike="noStrike" dirty="0">
                <a:solidFill>
                  <a:srgbClr val="F86900"/>
                </a:solidFill>
                <a:effectLst/>
              </a:rPr>
              <a:t> </a:t>
            </a:r>
            <a:r>
              <a:rPr lang="en-IN" sz="1800" b="1" i="0" u="none" strike="noStrike" dirty="0">
                <a:solidFill>
                  <a:srgbClr val="F86900"/>
                </a:solidFill>
                <a:effectLst/>
              </a:rPr>
              <a:t>kWh of energy per building can be saved</a:t>
            </a:r>
            <a:r>
              <a:rPr lang="en-IN" sz="1800" b="1" i="0" u="none" strike="noStrike" dirty="0">
                <a:solidFill>
                  <a:schemeClr val="bg1"/>
                </a:solidFill>
                <a:effectLst/>
              </a:rPr>
              <a:t> </a:t>
            </a:r>
            <a:r>
              <a:rPr lang="en-IN" sz="1800" b="0" i="0" u="none" strike="noStrike" dirty="0">
                <a:solidFill>
                  <a:schemeClr val="bg1"/>
                </a:solidFill>
                <a:effectLst/>
              </a:rPr>
              <a:t>by reducing fixture usage from 200% to 100%.</a:t>
            </a:r>
            <a:endParaRPr lang="en-US" b="0" i="0" dirty="0">
              <a:solidFill>
                <a:schemeClr val="bg1"/>
              </a:solidFill>
              <a:effectLst/>
            </a:endParaRPr>
          </a:p>
        </p:txBody>
      </p:sp>
      <p:pic>
        <p:nvPicPr>
          <p:cNvPr id="3" name="Picture 2" descr="A screenshot of a smart home app&#10;&#10;Description automatically generated">
            <a:extLst>
              <a:ext uri="{FF2B5EF4-FFF2-40B4-BE49-F238E27FC236}">
                <a16:creationId xmlns:a16="http://schemas.microsoft.com/office/drawing/2014/main" id="{3114BFC9-0180-BDE8-4239-95A44959B9B1}"/>
              </a:ext>
            </a:extLst>
          </p:cNvPr>
          <p:cNvPicPr>
            <a:picLocks noChangeAspect="1"/>
          </p:cNvPicPr>
          <p:nvPr/>
        </p:nvPicPr>
        <p:blipFill>
          <a:blip r:embed="rId2"/>
          <a:stretch>
            <a:fillRect/>
          </a:stretch>
        </p:blipFill>
        <p:spPr>
          <a:xfrm>
            <a:off x="1074524" y="293609"/>
            <a:ext cx="4211902" cy="3105919"/>
          </a:xfrm>
          <a:prstGeom prst="rect">
            <a:avLst/>
          </a:prstGeom>
        </p:spPr>
      </p:pic>
      <p:pic>
        <p:nvPicPr>
          <p:cNvPr id="9" name="Picture 8" descr="A group of white faucets&#10;&#10;Description automatically generated">
            <a:extLst>
              <a:ext uri="{FF2B5EF4-FFF2-40B4-BE49-F238E27FC236}">
                <a16:creationId xmlns:a16="http://schemas.microsoft.com/office/drawing/2014/main" id="{1B067396-BED0-5B63-3EDD-5C3C6CAD3CAF}"/>
              </a:ext>
            </a:extLst>
          </p:cNvPr>
          <p:cNvPicPr>
            <a:picLocks noChangeAspect="1"/>
          </p:cNvPicPr>
          <p:nvPr/>
        </p:nvPicPr>
        <p:blipFill>
          <a:blip r:embed="rId3"/>
          <a:stretch>
            <a:fillRect/>
          </a:stretch>
        </p:blipFill>
        <p:spPr>
          <a:xfrm>
            <a:off x="6905576" y="290085"/>
            <a:ext cx="4346613" cy="3102403"/>
          </a:xfrm>
          <a:prstGeom prst="rect">
            <a:avLst/>
          </a:prstGeom>
        </p:spPr>
      </p:pic>
    </p:spTree>
    <p:extLst>
      <p:ext uri="{BB962C8B-B14F-4D97-AF65-F5344CB8AC3E}">
        <p14:creationId xmlns:p14="http://schemas.microsoft.com/office/powerpoint/2010/main" val="37864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CA8C7E-322C-99EC-F15D-8340FE89DB7C}"/>
              </a:ext>
            </a:extLst>
          </p:cNvPr>
          <p:cNvSpPr txBox="1"/>
          <p:nvPr/>
        </p:nvSpPr>
        <p:spPr>
          <a:xfrm>
            <a:off x="396701" y="2946024"/>
            <a:ext cx="6299201" cy="923330"/>
          </a:xfrm>
          <a:prstGeom prst="rect">
            <a:avLst/>
          </a:prstGeom>
          <a:noFill/>
        </p:spPr>
        <p:txBody>
          <a:bodyPr wrap="square" rtlCol="0">
            <a:spAutoFit/>
          </a:bodyPr>
          <a:lstStyle/>
          <a:p>
            <a:r>
              <a:rPr lang="en-US" sz="5400">
                <a:solidFill>
                  <a:srgbClr val="F86900"/>
                </a:solidFill>
              </a:rPr>
              <a:t>Models and Accuracy</a:t>
            </a:r>
            <a:endParaRPr lang="en-US" sz="3600">
              <a:solidFill>
                <a:srgbClr val="F86900"/>
              </a:solidFill>
            </a:endParaRPr>
          </a:p>
        </p:txBody>
      </p:sp>
      <p:pic>
        <p:nvPicPr>
          <p:cNvPr id="3" name="图片 2" descr="图片包含 游戏机&#10;&#10;已自动生成说明">
            <a:extLst>
              <a:ext uri="{FF2B5EF4-FFF2-40B4-BE49-F238E27FC236}">
                <a16:creationId xmlns:a16="http://schemas.microsoft.com/office/drawing/2014/main" id="{721F312D-54E1-B684-1021-59C6EA856FA9}"/>
              </a:ext>
            </a:extLst>
          </p:cNvPr>
          <p:cNvPicPr>
            <a:picLocks noChangeAspect="1"/>
          </p:cNvPicPr>
          <p:nvPr/>
        </p:nvPicPr>
        <p:blipFill>
          <a:blip r:embed="rId2"/>
          <a:stretch>
            <a:fillRect/>
          </a:stretch>
        </p:blipFill>
        <p:spPr>
          <a:xfrm>
            <a:off x="6982858" y="3672"/>
            <a:ext cx="4524260" cy="6795571"/>
          </a:xfrm>
          <a:prstGeom prst="rect">
            <a:avLst/>
          </a:prstGeom>
        </p:spPr>
      </p:pic>
    </p:spTree>
    <p:extLst>
      <p:ext uri="{BB962C8B-B14F-4D97-AF65-F5344CB8AC3E}">
        <p14:creationId xmlns:p14="http://schemas.microsoft.com/office/powerpoint/2010/main" val="65485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91F12A-5180-2DD3-6F9D-73349930C3FA}"/>
              </a:ext>
            </a:extLst>
          </p:cNvPr>
          <p:cNvPicPr>
            <a:picLocks noChangeAspect="1"/>
          </p:cNvPicPr>
          <p:nvPr/>
        </p:nvPicPr>
        <p:blipFill>
          <a:blip r:embed="rId2"/>
          <a:stretch>
            <a:fillRect/>
          </a:stretch>
        </p:blipFill>
        <p:spPr>
          <a:xfrm>
            <a:off x="1362931" y="2807942"/>
            <a:ext cx="2113776" cy="1242116"/>
          </a:xfrm>
          <a:prstGeom prst="rect">
            <a:avLst/>
          </a:prstGeom>
        </p:spPr>
      </p:pic>
      <p:pic>
        <p:nvPicPr>
          <p:cNvPr id="7" name="Picture 6">
            <a:extLst>
              <a:ext uri="{FF2B5EF4-FFF2-40B4-BE49-F238E27FC236}">
                <a16:creationId xmlns:a16="http://schemas.microsoft.com/office/drawing/2014/main" id="{B5BCA345-0195-B118-4D4F-9A249C2EEC39}"/>
              </a:ext>
            </a:extLst>
          </p:cNvPr>
          <p:cNvPicPr>
            <a:picLocks noChangeAspect="1"/>
          </p:cNvPicPr>
          <p:nvPr/>
        </p:nvPicPr>
        <p:blipFill>
          <a:blip r:embed="rId3"/>
          <a:stretch>
            <a:fillRect/>
          </a:stretch>
        </p:blipFill>
        <p:spPr>
          <a:xfrm>
            <a:off x="4981784" y="2807942"/>
            <a:ext cx="2113776" cy="1242116"/>
          </a:xfrm>
          <a:prstGeom prst="rect">
            <a:avLst/>
          </a:prstGeom>
        </p:spPr>
      </p:pic>
      <p:pic>
        <p:nvPicPr>
          <p:cNvPr id="9" name="Picture 8">
            <a:extLst>
              <a:ext uri="{FF2B5EF4-FFF2-40B4-BE49-F238E27FC236}">
                <a16:creationId xmlns:a16="http://schemas.microsoft.com/office/drawing/2014/main" id="{4946DB86-651F-3436-84AF-B2C2F8230154}"/>
              </a:ext>
            </a:extLst>
          </p:cNvPr>
          <p:cNvPicPr>
            <a:picLocks noChangeAspect="1"/>
          </p:cNvPicPr>
          <p:nvPr/>
        </p:nvPicPr>
        <p:blipFill>
          <a:blip r:embed="rId4"/>
          <a:stretch>
            <a:fillRect/>
          </a:stretch>
        </p:blipFill>
        <p:spPr>
          <a:xfrm>
            <a:off x="8563916" y="2802283"/>
            <a:ext cx="2113776" cy="1247775"/>
          </a:xfrm>
          <a:prstGeom prst="rect">
            <a:avLst/>
          </a:prstGeom>
        </p:spPr>
      </p:pic>
      <p:sp>
        <p:nvSpPr>
          <p:cNvPr id="11" name="TextBox 10">
            <a:extLst>
              <a:ext uri="{FF2B5EF4-FFF2-40B4-BE49-F238E27FC236}">
                <a16:creationId xmlns:a16="http://schemas.microsoft.com/office/drawing/2014/main" id="{720837CC-C73E-20E4-44BB-1F1B79869BF4}"/>
              </a:ext>
            </a:extLst>
          </p:cNvPr>
          <p:cNvSpPr txBox="1"/>
          <p:nvPr/>
        </p:nvSpPr>
        <p:spPr>
          <a:xfrm>
            <a:off x="1032425" y="4789858"/>
            <a:ext cx="2899787" cy="1261884"/>
          </a:xfrm>
          <a:prstGeom prst="rect">
            <a:avLst/>
          </a:prstGeom>
          <a:noFill/>
        </p:spPr>
        <p:txBody>
          <a:bodyPr wrap="square" lIns="91440" tIns="45720" rIns="91440" bIns="45720" rtlCol="0" anchor="t">
            <a:spAutoFit/>
          </a:bodyPr>
          <a:lstStyle/>
          <a:p>
            <a:pPr marL="342900" indent="-342900">
              <a:buFont typeface="+mj-lt"/>
              <a:buAutoNum type="arabicPeriod"/>
            </a:pPr>
            <a:r>
              <a:rPr lang="en-GB" sz="2800">
                <a:solidFill>
                  <a:schemeClr val="bg1"/>
                </a:solidFill>
              </a:rPr>
              <a:t>Accuracy : 75%</a:t>
            </a:r>
            <a:endParaRPr lang="en-GB" sz="2800">
              <a:solidFill>
                <a:schemeClr val="bg1"/>
              </a:solidFill>
              <a:cs typeface="Calibri"/>
            </a:endParaRPr>
          </a:p>
          <a:p>
            <a:pPr marL="342900" indent="-342900">
              <a:buFont typeface="+mj-lt"/>
              <a:buAutoNum type="arabicPeriod"/>
            </a:pPr>
            <a:r>
              <a:rPr lang="en-GB" sz="2400">
                <a:solidFill>
                  <a:schemeClr val="bg1"/>
                </a:solidFill>
              </a:rPr>
              <a:t>MAPE: 25</a:t>
            </a:r>
            <a:endParaRPr lang="en-GB" sz="2400">
              <a:solidFill>
                <a:schemeClr val="bg1"/>
              </a:solidFill>
              <a:cs typeface="Calibri"/>
            </a:endParaRPr>
          </a:p>
          <a:p>
            <a:pPr marL="342900" indent="-342900">
              <a:buFont typeface="+mj-lt"/>
              <a:buAutoNum type="arabicPeriod"/>
            </a:pPr>
            <a:r>
              <a:rPr lang="en-GB" sz="2400">
                <a:solidFill>
                  <a:schemeClr val="bg1"/>
                </a:solidFill>
              </a:rPr>
              <a:t>R-squared: 75%</a:t>
            </a:r>
            <a:endParaRPr lang="en-IN" sz="2400">
              <a:solidFill>
                <a:schemeClr val="bg1"/>
              </a:solidFill>
            </a:endParaRPr>
          </a:p>
        </p:txBody>
      </p:sp>
      <p:sp>
        <p:nvSpPr>
          <p:cNvPr id="14" name="TextBox 13">
            <a:extLst>
              <a:ext uri="{FF2B5EF4-FFF2-40B4-BE49-F238E27FC236}">
                <a16:creationId xmlns:a16="http://schemas.microsoft.com/office/drawing/2014/main" id="{2EFB827A-6B60-3C45-24D8-1BF9554849E1}"/>
              </a:ext>
            </a:extLst>
          </p:cNvPr>
          <p:cNvSpPr txBox="1"/>
          <p:nvPr/>
        </p:nvSpPr>
        <p:spPr>
          <a:xfrm>
            <a:off x="4871615" y="4789858"/>
            <a:ext cx="2606004" cy="1200329"/>
          </a:xfrm>
          <a:prstGeom prst="rect">
            <a:avLst/>
          </a:prstGeom>
          <a:noFill/>
        </p:spPr>
        <p:txBody>
          <a:bodyPr wrap="square" lIns="91440" tIns="45720" rIns="91440" bIns="45720" rtlCol="0" anchor="t">
            <a:spAutoFit/>
          </a:bodyPr>
          <a:lstStyle/>
          <a:p>
            <a:pPr marL="342900" indent="-342900">
              <a:buFont typeface="+mj-lt"/>
              <a:buAutoNum type="arabicPeriod"/>
            </a:pPr>
            <a:r>
              <a:rPr lang="en-GB" sz="2400">
                <a:solidFill>
                  <a:schemeClr val="bg1"/>
                </a:solidFill>
              </a:rPr>
              <a:t>Accuracy : 82%</a:t>
            </a:r>
            <a:endParaRPr lang="en-GB" sz="2400">
              <a:solidFill>
                <a:schemeClr val="bg1"/>
              </a:solidFill>
              <a:cs typeface="Calibri"/>
            </a:endParaRPr>
          </a:p>
          <a:p>
            <a:pPr marL="342900" indent="-342900">
              <a:buFont typeface="+mj-lt"/>
              <a:buAutoNum type="arabicPeriod"/>
            </a:pPr>
            <a:r>
              <a:rPr lang="en-GB" sz="2400">
                <a:solidFill>
                  <a:schemeClr val="bg1"/>
                </a:solidFill>
              </a:rPr>
              <a:t>MAPE: 18</a:t>
            </a:r>
            <a:endParaRPr lang="en-GB" sz="2400">
              <a:solidFill>
                <a:schemeClr val="bg1"/>
              </a:solidFill>
              <a:cs typeface="Calibri"/>
            </a:endParaRPr>
          </a:p>
          <a:p>
            <a:pPr marL="342900" indent="-342900">
              <a:buFont typeface="+mj-lt"/>
              <a:buAutoNum type="arabicPeriod"/>
            </a:pPr>
            <a:r>
              <a:rPr lang="en-GB" sz="2400">
                <a:solidFill>
                  <a:schemeClr val="bg1"/>
                </a:solidFill>
              </a:rPr>
              <a:t>R-squared: 82%</a:t>
            </a:r>
            <a:endParaRPr lang="en-IN" sz="2400">
              <a:solidFill>
                <a:schemeClr val="bg1"/>
              </a:solidFill>
            </a:endParaRPr>
          </a:p>
        </p:txBody>
      </p:sp>
      <p:sp>
        <p:nvSpPr>
          <p:cNvPr id="15" name="TextBox 14">
            <a:extLst>
              <a:ext uri="{FF2B5EF4-FFF2-40B4-BE49-F238E27FC236}">
                <a16:creationId xmlns:a16="http://schemas.microsoft.com/office/drawing/2014/main" id="{6F36AAD8-3E48-26E6-A15B-55F836B83086}"/>
              </a:ext>
            </a:extLst>
          </p:cNvPr>
          <p:cNvSpPr txBox="1"/>
          <p:nvPr/>
        </p:nvSpPr>
        <p:spPr>
          <a:xfrm>
            <a:off x="8565066" y="4789858"/>
            <a:ext cx="2606004" cy="1200329"/>
          </a:xfrm>
          <a:prstGeom prst="rect">
            <a:avLst/>
          </a:prstGeom>
          <a:noFill/>
        </p:spPr>
        <p:txBody>
          <a:bodyPr wrap="square" lIns="91440" tIns="45720" rIns="91440" bIns="45720" rtlCol="0" anchor="t">
            <a:spAutoFit/>
          </a:bodyPr>
          <a:lstStyle/>
          <a:p>
            <a:pPr marL="342900" indent="-342900">
              <a:buFont typeface="+mj-lt"/>
              <a:buAutoNum type="arabicPeriod"/>
            </a:pPr>
            <a:r>
              <a:rPr lang="en-GB" sz="2400">
                <a:solidFill>
                  <a:schemeClr val="bg1"/>
                </a:solidFill>
              </a:rPr>
              <a:t>Accuracy : 82%</a:t>
            </a:r>
            <a:endParaRPr lang="en-GB" sz="2400">
              <a:solidFill>
                <a:schemeClr val="bg1"/>
              </a:solidFill>
              <a:cs typeface="Calibri"/>
            </a:endParaRPr>
          </a:p>
          <a:p>
            <a:pPr marL="342900" indent="-342900">
              <a:buFont typeface="+mj-lt"/>
              <a:buAutoNum type="arabicPeriod"/>
            </a:pPr>
            <a:r>
              <a:rPr lang="en-GB" sz="2400">
                <a:solidFill>
                  <a:schemeClr val="bg1"/>
                </a:solidFill>
              </a:rPr>
              <a:t>MAPE: 18</a:t>
            </a:r>
            <a:endParaRPr lang="en-GB" sz="2400">
              <a:solidFill>
                <a:schemeClr val="bg1"/>
              </a:solidFill>
              <a:cs typeface="Calibri"/>
            </a:endParaRPr>
          </a:p>
          <a:p>
            <a:pPr marL="342900" indent="-342900">
              <a:buFont typeface="+mj-lt"/>
              <a:buAutoNum type="arabicPeriod"/>
            </a:pPr>
            <a:r>
              <a:rPr lang="en-GB" sz="2400">
                <a:solidFill>
                  <a:schemeClr val="bg1"/>
                </a:solidFill>
              </a:rPr>
              <a:t>R-squared: 84%</a:t>
            </a:r>
            <a:endParaRPr lang="en-IN" sz="2400">
              <a:solidFill>
                <a:schemeClr val="bg1"/>
              </a:solidFill>
            </a:endParaRPr>
          </a:p>
        </p:txBody>
      </p:sp>
      <p:sp>
        <p:nvSpPr>
          <p:cNvPr id="3" name="TextBox 2">
            <a:extLst>
              <a:ext uri="{FF2B5EF4-FFF2-40B4-BE49-F238E27FC236}">
                <a16:creationId xmlns:a16="http://schemas.microsoft.com/office/drawing/2014/main" id="{3B27D55A-B8F7-9736-7582-BE9870403704}"/>
              </a:ext>
            </a:extLst>
          </p:cNvPr>
          <p:cNvSpPr txBox="1"/>
          <p:nvPr/>
        </p:nvSpPr>
        <p:spPr>
          <a:xfrm>
            <a:off x="1273908" y="508000"/>
            <a:ext cx="4415692"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schemeClr>
                </a:solidFill>
              </a:rPr>
              <a:t>Linear Regression was our baseline model</a:t>
            </a:r>
          </a:p>
          <a:p>
            <a:pPr marL="285750" indent="-285750">
              <a:buFont typeface="Arial" panose="020B0604020202020204" pitchFamily="34" charset="0"/>
              <a:buChar char="•"/>
            </a:pPr>
            <a:r>
              <a:rPr lang="en-US">
                <a:solidFill>
                  <a:schemeClr val="bg1">
                    <a:lumMod val="95000"/>
                  </a:schemeClr>
                </a:solidFill>
              </a:rPr>
              <a:t>Due to high dimensionality of the data, presence of categorical variables and  non-linear distributions in the data – </a:t>
            </a:r>
            <a:r>
              <a:rPr lang="en-US" err="1">
                <a:solidFill>
                  <a:schemeClr val="bg1">
                    <a:lumMod val="95000"/>
                  </a:schemeClr>
                </a:solidFill>
              </a:rPr>
              <a:t>CatBoost</a:t>
            </a:r>
            <a:r>
              <a:rPr lang="en-US">
                <a:solidFill>
                  <a:schemeClr val="bg1">
                    <a:lumMod val="95000"/>
                  </a:schemeClr>
                </a:solidFill>
              </a:rPr>
              <a:t> and </a:t>
            </a:r>
            <a:r>
              <a:rPr lang="en-US" err="1">
                <a:solidFill>
                  <a:schemeClr val="bg1">
                    <a:lumMod val="95000"/>
                  </a:schemeClr>
                </a:solidFill>
              </a:rPr>
              <a:t>XGBoost</a:t>
            </a:r>
            <a:r>
              <a:rPr lang="en-US">
                <a:solidFill>
                  <a:schemeClr val="bg1">
                    <a:lumMod val="95000"/>
                  </a:schemeClr>
                </a:solidFill>
              </a:rPr>
              <a:t> were chosen.</a:t>
            </a:r>
          </a:p>
        </p:txBody>
      </p:sp>
    </p:spTree>
    <p:extLst>
      <p:ext uri="{BB962C8B-B14F-4D97-AF65-F5344CB8AC3E}">
        <p14:creationId xmlns:p14="http://schemas.microsoft.com/office/powerpoint/2010/main" val="383712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78B4-1351-AFEA-D6D8-255271B3DCD9}"/>
              </a:ext>
            </a:extLst>
          </p:cNvPr>
          <p:cNvSpPr>
            <a:spLocks noGrp="1"/>
          </p:cNvSpPr>
          <p:nvPr>
            <p:ph type="title"/>
          </p:nvPr>
        </p:nvSpPr>
        <p:spPr>
          <a:xfrm>
            <a:off x="0" y="249029"/>
            <a:ext cx="1782056" cy="1331430"/>
          </a:xfrm>
        </p:spPr>
        <p:txBody>
          <a:bodyPr>
            <a:normAutofit/>
          </a:bodyPr>
          <a:lstStyle/>
          <a:p>
            <a:r>
              <a:rPr lang="en-IN" sz="2000">
                <a:solidFill>
                  <a:srgbClr val="F86900"/>
                </a:solidFill>
              </a:rPr>
              <a:t>What are we trying to solve?</a:t>
            </a:r>
            <a:endParaRPr lang="en-US" sz="2000">
              <a:solidFill>
                <a:srgbClr val="F86900"/>
              </a:solidFill>
            </a:endParaRPr>
          </a:p>
        </p:txBody>
      </p:sp>
      <p:sp>
        <p:nvSpPr>
          <p:cNvPr id="3" name="Title 1">
            <a:extLst>
              <a:ext uri="{FF2B5EF4-FFF2-40B4-BE49-F238E27FC236}">
                <a16:creationId xmlns:a16="http://schemas.microsoft.com/office/drawing/2014/main" id="{1D3B8E5D-ACB1-7F00-E7D6-8EA97AABCDB7}"/>
              </a:ext>
            </a:extLst>
          </p:cNvPr>
          <p:cNvSpPr txBox="1">
            <a:spLocks/>
          </p:cNvSpPr>
          <p:nvPr/>
        </p:nvSpPr>
        <p:spPr>
          <a:xfrm>
            <a:off x="2153729" y="1209524"/>
            <a:ext cx="1782056" cy="13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F86900"/>
                </a:solidFill>
              </a:rPr>
              <a:t>How are we solving it?</a:t>
            </a:r>
            <a:endParaRPr lang="en-US" sz="2000">
              <a:solidFill>
                <a:srgbClr val="F86900"/>
              </a:solidFill>
            </a:endParaRPr>
          </a:p>
        </p:txBody>
      </p:sp>
      <p:sp>
        <p:nvSpPr>
          <p:cNvPr id="5" name="Title 1">
            <a:extLst>
              <a:ext uri="{FF2B5EF4-FFF2-40B4-BE49-F238E27FC236}">
                <a16:creationId xmlns:a16="http://schemas.microsoft.com/office/drawing/2014/main" id="{CE82BC24-E4C3-A01D-4728-990B53E504BC}"/>
              </a:ext>
            </a:extLst>
          </p:cNvPr>
          <p:cNvSpPr txBox="1">
            <a:spLocks/>
          </p:cNvSpPr>
          <p:nvPr/>
        </p:nvSpPr>
        <p:spPr>
          <a:xfrm>
            <a:off x="4376468" y="2030513"/>
            <a:ext cx="1782056" cy="13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a:solidFill>
                <a:srgbClr val="F86900"/>
              </a:solidFill>
            </a:endParaRPr>
          </a:p>
        </p:txBody>
      </p:sp>
      <p:sp>
        <p:nvSpPr>
          <p:cNvPr id="6" name="Title 1">
            <a:extLst>
              <a:ext uri="{FF2B5EF4-FFF2-40B4-BE49-F238E27FC236}">
                <a16:creationId xmlns:a16="http://schemas.microsoft.com/office/drawing/2014/main" id="{0DA14348-499A-92E1-9F75-26F349AD21DE}"/>
              </a:ext>
            </a:extLst>
          </p:cNvPr>
          <p:cNvSpPr txBox="1">
            <a:spLocks/>
          </p:cNvSpPr>
          <p:nvPr/>
        </p:nvSpPr>
        <p:spPr>
          <a:xfrm>
            <a:off x="4511246" y="2095171"/>
            <a:ext cx="1782056" cy="13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86900"/>
                </a:solidFill>
              </a:rPr>
              <a:t>What is the data telling us?</a:t>
            </a:r>
          </a:p>
        </p:txBody>
      </p:sp>
      <p:sp>
        <p:nvSpPr>
          <p:cNvPr id="7" name="Title 1">
            <a:extLst>
              <a:ext uri="{FF2B5EF4-FFF2-40B4-BE49-F238E27FC236}">
                <a16:creationId xmlns:a16="http://schemas.microsoft.com/office/drawing/2014/main" id="{84AECF35-75A2-7524-9428-F66249769D11}"/>
              </a:ext>
            </a:extLst>
          </p:cNvPr>
          <p:cNvSpPr txBox="1">
            <a:spLocks/>
          </p:cNvSpPr>
          <p:nvPr/>
        </p:nvSpPr>
        <p:spPr>
          <a:xfrm>
            <a:off x="6633345" y="3121602"/>
            <a:ext cx="2306661" cy="1322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800" kern="1200">
                <a:solidFill>
                  <a:srgbClr val="F86900"/>
                </a:solidFill>
                <a:effectLst/>
                <a:latin typeface="Calibri" panose="020F0502020204030204" pitchFamily="34" charset="0"/>
                <a:ea typeface="+mn-ea"/>
                <a:cs typeface="+mn-cs"/>
              </a:rPr>
              <a:t>Predictions for July 2019 </a:t>
            </a:r>
            <a:endParaRPr lang="en-US" sz="2000">
              <a:solidFill>
                <a:srgbClr val="F86900"/>
              </a:solidFill>
            </a:endParaRPr>
          </a:p>
        </p:txBody>
      </p:sp>
      <p:sp>
        <p:nvSpPr>
          <p:cNvPr id="8" name="Title 1">
            <a:extLst>
              <a:ext uri="{FF2B5EF4-FFF2-40B4-BE49-F238E27FC236}">
                <a16:creationId xmlns:a16="http://schemas.microsoft.com/office/drawing/2014/main" id="{4D4F4377-6D50-83D6-A524-3B0861135938}"/>
              </a:ext>
            </a:extLst>
          </p:cNvPr>
          <p:cNvSpPr txBox="1">
            <a:spLocks/>
          </p:cNvSpPr>
          <p:nvPr/>
        </p:nvSpPr>
        <p:spPr>
          <a:xfrm>
            <a:off x="10262355" y="4675732"/>
            <a:ext cx="2196492" cy="13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l" rtl="0" eaLnBrk="1" latinLnBrk="0" hangingPunct="1">
              <a:spcBef>
                <a:spcPts val="0"/>
              </a:spcBef>
              <a:spcAft>
                <a:spcPts val="0"/>
              </a:spcAft>
            </a:pPr>
            <a:r>
              <a:rPr lang="en-IN" sz="1800" kern="1200">
                <a:solidFill>
                  <a:srgbClr val="F86900"/>
                </a:solidFill>
                <a:effectLst/>
                <a:latin typeface="Calibri" panose="020F0502020204030204" pitchFamily="34" charset="0"/>
                <a:ea typeface="+mn-ea"/>
                <a:cs typeface="+mn-cs"/>
              </a:rPr>
              <a:t>Insights and Recommendations</a:t>
            </a:r>
            <a:endParaRPr lang="en-IN" sz="1000">
              <a:effectLst/>
            </a:endParaRPr>
          </a:p>
        </p:txBody>
      </p:sp>
      <p:sp>
        <p:nvSpPr>
          <p:cNvPr id="9" name="Arrow: Left-Up 8">
            <a:extLst>
              <a:ext uri="{FF2B5EF4-FFF2-40B4-BE49-F238E27FC236}">
                <a16:creationId xmlns:a16="http://schemas.microsoft.com/office/drawing/2014/main" id="{6901C10E-50CA-5884-6404-8AEEC5C3D204}"/>
              </a:ext>
            </a:extLst>
          </p:cNvPr>
          <p:cNvSpPr/>
          <p:nvPr/>
        </p:nvSpPr>
        <p:spPr>
          <a:xfrm flipH="1">
            <a:off x="548478" y="1379179"/>
            <a:ext cx="1470989" cy="715992"/>
          </a:xfrm>
          <a:prstGeom prst="lef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Up 9">
            <a:extLst>
              <a:ext uri="{FF2B5EF4-FFF2-40B4-BE49-F238E27FC236}">
                <a16:creationId xmlns:a16="http://schemas.microsoft.com/office/drawing/2014/main" id="{CB0272F5-8FFF-7921-54E2-B06E512369F9}"/>
              </a:ext>
            </a:extLst>
          </p:cNvPr>
          <p:cNvSpPr/>
          <p:nvPr/>
        </p:nvSpPr>
        <p:spPr>
          <a:xfrm flipH="1">
            <a:off x="2705082" y="2247571"/>
            <a:ext cx="1566764" cy="587462"/>
          </a:xfrm>
          <a:prstGeom prst="lef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Up 10">
            <a:extLst>
              <a:ext uri="{FF2B5EF4-FFF2-40B4-BE49-F238E27FC236}">
                <a16:creationId xmlns:a16="http://schemas.microsoft.com/office/drawing/2014/main" id="{E40AA8E7-CBA2-8F2F-3D12-6E6DB15F5177}"/>
              </a:ext>
            </a:extLst>
          </p:cNvPr>
          <p:cNvSpPr/>
          <p:nvPr/>
        </p:nvSpPr>
        <p:spPr>
          <a:xfrm flipH="1">
            <a:off x="5048220" y="3133263"/>
            <a:ext cx="1474957" cy="642547"/>
          </a:xfrm>
          <a:prstGeom prst="lef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Left-Up 11">
            <a:extLst>
              <a:ext uri="{FF2B5EF4-FFF2-40B4-BE49-F238E27FC236}">
                <a16:creationId xmlns:a16="http://schemas.microsoft.com/office/drawing/2014/main" id="{516754B8-CA7B-8BA5-4B14-75DC594486A1}"/>
              </a:ext>
            </a:extLst>
          </p:cNvPr>
          <p:cNvSpPr/>
          <p:nvPr/>
        </p:nvSpPr>
        <p:spPr>
          <a:xfrm flipH="1">
            <a:off x="8691706" y="4930221"/>
            <a:ext cx="1364788" cy="596643"/>
          </a:xfrm>
          <a:prstGeom prst="lef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itle 1">
            <a:extLst>
              <a:ext uri="{FF2B5EF4-FFF2-40B4-BE49-F238E27FC236}">
                <a16:creationId xmlns:a16="http://schemas.microsoft.com/office/drawing/2014/main" id="{F671CB1D-A9D4-92F8-0E9F-289614C47842}"/>
              </a:ext>
            </a:extLst>
          </p:cNvPr>
          <p:cNvSpPr txBox="1">
            <a:spLocks/>
          </p:cNvSpPr>
          <p:nvPr/>
        </p:nvSpPr>
        <p:spPr>
          <a:xfrm>
            <a:off x="8480619" y="4006899"/>
            <a:ext cx="2196492" cy="13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solidFill>
                  <a:srgbClr val="F86900"/>
                </a:solidFill>
                <a:latin typeface="Calibri" panose="020F0502020204030204" pitchFamily="34" charset="0"/>
                <a:ea typeface="+mn-ea"/>
                <a:cs typeface="+mn-cs"/>
              </a:rPr>
              <a:t>What drove energy consumption?</a:t>
            </a:r>
            <a:endParaRPr lang="en-IN" sz="1800">
              <a:solidFill>
                <a:srgbClr val="F86900"/>
              </a:solidFill>
              <a:latin typeface="Calibri" panose="020F0502020204030204" pitchFamily="34" charset="0"/>
              <a:ea typeface="+mn-ea"/>
              <a:cs typeface="+mn-cs"/>
            </a:endParaRPr>
          </a:p>
          <a:p>
            <a:endParaRPr lang="en-US" sz="2000">
              <a:solidFill>
                <a:srgbClr val="F86900"/>
              </a:solidFill>
            </a:endParaRPr>
          </a:p>
        </p:txBody>
      </p:sp>
      <p:sp>
        <p:nvSpPr>
          <p:cNvPr id="14" name="Arrow: Left-Up 13">
            <a:extLst>
              <a:ext uri="{FF2B5EF4-FFF2-40B4-BE49-F238E27FC236}">
                <a16:creationId xmlns:a16="http://schemas.microsoft.com/office/drawing/2014/main" id="{C7C88064-0658-AD1A-7A08-0A133FF4EFA6}"/>
              </a:ext>
            </a:extLst>
          </p:cNvPr>
          <p:cNvSpPr/>
          <p:nvPr/>
        </p:nvSpPr>
        <p:spPr>
          <a:xfrm flipH="1">
            <a:off x="6890502" y="4205205"/>
            <a:ext cx="1364788" cy="468114"/>
          </a:xfrm>
          <a:prstGeom prst="lef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2606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0811-9604-F444-BC5E-A94434CEC309}"/>
              </a:ext>
            </a:extLst>
          </p:cNvPr>
          <p:cNvSpPr>
            <a:spLocks noGrp="1"/>
          </p:cNvSpPr>
          <p:nvPr>
            <p:ph type="title"/>
          </p:nvPr>
        </p:nvSpPr>
        <p:spPr/>
        <p:txBody>
          <a:bodyPr/>
          <a:lstStyle/>
          <a:p>
            <a:r>
              <a:rPr lang="en-US">
                <a:solidFill>
                  <a:schemeClr val="bg1">
                    <a:lumMod val="95000"/>
                  </a:schemeClr>
                </a:solidFill>
              </a:rPr>
              <a:t>Thank You</a:t>
            </a:r>
            <a:br>
              <a:rPr lang="en-US"/>
            </a:br>
            <a:endParaRPr lang="en-US"/>
          </a:p>
        </p:txBody>
      </p:sp>
      <p:sp>
        <p:nvSpPr>
          <p:cNvPr id="4" name="TextBox 2">
            <a:extLst>
              <a:ext uri="{FF2B5EF4-FFF2-40B4-BE49-F238E27FC236}">
                <a16:creationId xmlns:a16="http://schemas.microsoft.com/office/drawing/2014/main" id="{90D11815-972E-0E47-AF04-36848F7A26BE}"/>
              </a:ext>
            </a:extLst>
          </p:cNvPr>
          <p:cNvSpPr txBox="1"/>
          <p:nvPr/>
        </p:nvSpPr>
        <p:spPr>
          <a:xfrm>
            <a:off x="740664" y="4190828"/>
            <a:ext cx="3558603" cy="1938992"/>
          </a:xfrm>
          <a:prstGeom prst="rect">
            <a:avLst/>
          </a:prstGeom>
          <a:noFill/>
        </p:spPr>
        <p:txBody>
          <a:bodyPr wrap="none" rtlCol="0">
            <a:spAutoFit/>
          </a:bodyPr>
          <a:lstStyle/>
          <a:p>
            <a:r>
              <a:rPr lang="en-US" sz="2400">
                <a:solidFill>
                  <a:schemeClr val="bg1"/>
                </a:solidFill>
              </a:rPr>
              <a:t>Sai Akash Addala</a:t>
            </a:r>
          </a:p>
          <a:p>
            <a:r>
              <a:rPr lang="en-US" sz="2400">
                <a:solidFill>
                  <a:schemeClr val="bg1"/>
                </a:solidFill>
              </a:rPr>
              <a:t>Sai Mani Kiran Chatrathi</a:t>
            </a:r>
          </a:p>
          <a:p>
            <a:r>
              <a:rPr lang="en-US" sz="2400">
                <a:solidFill>
                  <a:schemeClr val="bg1"/>
                </a:solidFill>
              </a:rPr>
              <a:t>Himanshu Hedge</a:t>
            </a:r>
          </a:p>
          <a:p>
            <a:r>
              <a:rPr lang="en-US" sz="2400">
                <a:solidFill>
                  <a:schemeClr val="bg1"/>
                </a:solidFill>
              </a:rPr>
              <a:t>Deep Chandrebhai Patoliya</a:t>
            </a:r>
          </a:p>
          <a:p>
            <a:r>
              <a:rPr lang="en-US" sz="2400">
                <a:solidFill>
                  <a:schemeClr val="bg1"/>
                </a:solidFill>
              </a:rPr>
              <a:t>Zimin Zhu</a:t>
            </a:r>
          </a:p>
        </p:txBody>
      </p:sp>
    </p:spTree>
    <p:extLst>
      <p:ext uri="{BB962C8B-B14F-4D97-AF65-F5344CB8AC3E}">
        <p14:creationId xmlns:p14="http://schemas.microsoft.com/office/powerpoint/2010/main" val="391763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E8FE7-D963-408B-BC16-7D31DB460751}"/>
              </a:ext>
            </a:extLst>
          </p:cNvPr>
          <p:cNvSpPr txBox="1"/>
          <p:nvPr/>
        </p:nvSpPr>
        <p:spPr>
          <a:xfrm>
            <a:off x="4474234" y="2921168"/>
            <a:ext cx="3243532" cy="1015663"/>
          </a:xfrm>
          <a:prstGeom prst="rect">
            <a:avLst/>
          </a:prstGeom>
          <a:noFill/>
        </p:spPr>
        <p:txBody>
          <a:bodyPr wrap="square" rtlCol="0">
            <a:spAutoFit/>
          </a:bodyPr>
          <a:lstStyle/>
          <a:p>
            <a:r>
              <a:rPr lang="en-IN" sz="6000">
                <a:solidFill>
                  <a:srgbClr val="F86900"/>
                </a:solidFill>
              </a:rPr>
              <a:t>Appendix</a:t>
            </a:r>
          </a:p>
        </p:txBody>
      </p:sp>
    </p:spTree>
    <p:extLst>
      <p:ext uri="{BB962C8B-B14F-4D97-AF65-F5344CB8AC3E}">
        <p14:creationId xmlns:p14="http://schemas.microsoft.com/office/powerpoint/2010/main" val="1010401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29FEF6-2043-8E3F-0EC4-8BEF055CEB6F}"/>
              </a:ext>
            </a:extLst>
          </p:cNvPr>
          <p:cNvSpPr txBox="1"/>
          <p:nvPr/>
        </p:nvSpPr>
        <p:spPr>
          <a:xfrm>
            <a:off x="851808" y="722438"/>
            <a:ext cx="3293147" cy="523220"/>
          </a:xfrm>
          <a:prstGeom prst="rect">
            <a:avLst/>
          </a:prstGeom>
          <a:noFill/>
        </p:spPr>
        <p:txBody>
          <a:bodyPr wrap="square" rtlCol="0">
            <a:spAutoFit/>
          </a:bodyPr>
          <a:lstStyle/>
          <a:p>
            <a:r>
              <a:rPr lang="en-US" sz="2800" b="1">
                <a:solidFill>
                  <a:srgbClr val="F86900"/>
                </a:solidFill>
                <a:latin typeface="+mj-lt"/>
              </a:rPr>
              <a:t>Data I</a:t>
            </a:r>
            <a:r>
              <a:rPr lang="en-US" altLang="zh-CN" sz="2800" b="1">
                <a:solidFill>
                  <a:srgbClr val="F86900"/>
                </a:solidFill>
                <a:latin typeface="+mj-lt"/>
              </a:rPr>
              <a:t>ngestion</a:t>
            </a:r>
            <a:endParaRPr lang="en-US" sz="2800" b="1">
              <a:solidFill>
                <a:srgbClr val="F86900"/>
              </a:solidFill>
              <a:latin typeface="+mj-lt"/>
            </a:endParaRPr>
          </a:p>
        </p:txBody>
      </p:sp>
      <p:sp>
        <p:nvSpPr>
          <p:cNvPr id="10" name="TextBox 9">
            <a:extLst>
              <a:ext uri="{FF2B5EF4-FFF2-40B4-BE49-F238E27FC236}">
                <a16:creationId xmlns:a16="http://schemas.microsoft.com/office/drawing/2014/main" id="{5E759AE2-29EF-E247-1499-FC4B508F6C8E}"/>
              </a:ext>
            </a:extLst>
          </p:cNvPr>
          <p:cNvSpPr txBox="1"/>
          <p:nvPr/>
        </p:nvSpPr>
        <p:spPr>
          <a:xfrm>
            <a:off x="851808" y="1741546"/>
            <a:ext cx="4820572" cy="707886"/>
          </a:xfrm>
          <a:prstGeom prst="rect">
            <a:avLst/>
          </a:prstGeom>
          <a:noFill/>
        </p:spPr>
        <p:txBody>
          <a:bodyPr wrap="square" rtlCol="0">
            <a:spAutoFit/>
          </a:bodyPr>
          <a:lstStyle/>
          <a:p>
            <a:r>
              <a:rPr lang="en-US" sz="2000">
                <a:solidFill>
                  <a:schemeClr val="bg1"/>
                </a:solidFill>
              </a:rPr>
              <a:t>1. </a:t>
            </a:r>
            <a:r>
              <a:rPr lang="en-IN" sz="2000" b="0" i="0" u="none" strike="noStrike">
                <a:solidFill>
                  <a:schemeClr val="bg1"/>
                </a:solidFill>
                <a:effectLst/>
              </a:rPr>
              <a:t>Ingest Static House Data, Energy Data and Weather Data.</a:t>
            </a:r>
            <a:r>
              <a:rPr lang="en-US" sz="2000">
                <a:solidFill>
                  <a:schemeClr val="bg1"/>
                </a:solidFill>
              </a:rPr>
              <a:t> </a:t>
            </a:r>
          </a:p>
        </p:txBody>
      </p:sp>
      <p:sp>
        <p:nvSpPr>
          <p:cNvPr id="11" name="TextBox 10">
            <a:extLst>
              <a:ext uri="{FF2B5EF4-FFF2-40B4-BE49-F238E27FC236}">
                <a16:creationId xmlns:a16="http://schemas.microsoft.com/office/drawing/2014/main" id="{F4A439BC-505A-A36F-5CDE-5B5C2EC44084}"/>
              </a:ext>
            </a:extLst>
          </p:cNvPr>
          <p:cNvSpPr txBox="1"/>
          <p:nvPr/>
        </p:nvSpPr>
        <p:spPr>
          <a:xfrm>
            <a:off x="851808" y="2945320"/>
            <a:ext cx="4820572" cy="707886"/>
          </a:xfrm>
          <a:prstGeom prst="rect">
            <a:avLst/>
          </a:prstGeom>
          <a:noFill/>
        </p:spPr>
        <p:txBody>
          <a:bodyPr wrap="square" rtlCol="0">
            <a:spAutoFit/>
          </a:bodyPr>
          <a:lstStyle/>
          <a:p>
            <a:r>
              <a:rPr lang="en-US" altLang="zh-CN" sz="2000" b="0" i="0" u="none" strike="noStrike">
                <a:solidFill>
                  <a:schemeClr val="bg1"/>
                </a:solidFill>
                <a:effectLst/>
              </a:rPr>
              <a:t>2.</a:t>
            </a:r>
            <a:r>
              <a:rPr lang="zh-CN" altLang="en-US" sz="2000" b="0" i="0" u="none" strike="noStrike">
                <a:solidFill>
                  <a:schemeClr val="bg1"/>
                </a:solidFill>
                <a:effectLst/>
              </a:rPr>
              <a:t> </a:t>
            </a:r>
            <a:r>
              <a:rPr lang="en-IN" sz="2000" b="0" i="0" u="none" strike="noStrike">
                <a:solidFill>
                  <a:schemeClr val="bg1"/>
                </a:solidFill>
                <a:effectLst/>
              </a:rPr>
              <a:t>Pre-process data and </a:t>
            </a:r>
            <a:r>
              <a:rPr lang="zh-CN" altLang="en-US" sz="2000" b="0" i="0" u="none" strike="noStrike">
                <a:solidFill>
                  <a:schemeClr val="bg1"/>
                </a:solidFill>
                <a:effectLst/>
              </a:rPr>
              <a:t> </a:t>
            </a:r>
            <a:r>
              <a:rPr lang="en-IN" sz="2000" b="0" i="0" u="none" strike="noStrike">
                <a:solidFill>
                  <a:schemeClr val="bg1"/>
                </a:solidFill>
                <a:effectLst/>
              </a:rPr>
              <a:t>merge the files together to form master dataset. </a:t>
            </a:r>
            <a:endParaRPr lang="en-US" sz="2000">
              <a:solidFill>
                <a:schemeClr val="bg1"/>
              </a:solidFill>
            </a:endParaRPr>
          </a:p>
        </p:txBody>
      </p:sp>
      <p:pic>
        <p:nvPicPr>
          <p:cNvPr id="25" name="Picture 24" descr="A person sitting at a computer&#10;&#10;Description automatically generated">
            <a:extLst>
              <a:ext uri="{FF2B5EF4-FFF2-40B4-BE49-F238E27FC236}">
                <a16:creationId xmlns:a16="http://schemas.microsoft.com/office/drawing/2014/main" id="{A66D82A4-44CB-63D6-AC04-988599A5F87D}"/>
              </a:ext>
            </a:extLst>
          </p:cNvPr>
          <p:cNvPicPr>
            <a:picLocks noChangeAspect="1"/>
          </p:cNvPicPr>
          <p:nvPr/>
        </p:nvPicPr>
        <p:blipFill>
          <a:blip r:embed="rId2"/>
          <a:stretch>
            <a:fillRect/>
          </a:stretch>
        </p:blipFill>
        <p:spPr>
          <a:xfrm>
            <a:off x="6096000" y="1245658"/>
            <a:ext cx="6098814" cy="4240128"/>
          </a:xfrm>
          <a:prstGeom prst="rect">
            <a:avLst/>
          </a:prstGeom>
        </p:spPr>
      </p:pic>
    </p:spTree>
    <p:extLst>
      <p:ext uri="{BB962C8B-B14F-4D97-AF65-F5344CB8AC3E}">
        <p14:creationId xmlns:p14="http://schemas.microsoft.com/office/powerpoint/2010/main" val="1884321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DE89C5-7FDA-A73E-6CBE-EDB2AF1147BD}"/>
              </a:ext>
            </a:extLst>
          </p:cNvPr>
          <p:cNvSpPr txBox="1"/>
          <p:nvPr/>
        </p:nvSpPr>
        <p:spPr>
          <a:xfrm>
            <a:off x="688842" y="724949"/>
            <a:ext cx="4241769" cy="523220"/>
          </a:xfrm>
          <a:prstGeom prst="rect">
            <a:avLst/>
          </a:prstGeom>
          <a:noFill/>
        </p:spPr>
        <p:txBody>
          <a:bodyPr wrap="square" rtlCol="0">
            <a:spAutoFit/>
          </a:bodyPr>
          <a:lstStyle/>
          <a:p>
            <a:r>
              <a:rPr lang="en-US" sz="2800" b="1">
                <a:solidFill>
                  <a:srgbClr val="F86900"/>
                </a:solidFill>
                <a:latin typeface="+mj-lt"/>
              </a:rPr>
              <a:t>Explor</a:t>
            </a:r>
            <a:r>
              <a:rPr lang="en-US" altLang="zh-CN" sz="2800" b="1">
                <a:solidFill>
                  <a:srgbClr val="F86900"/>
                </a:solidFill>
                <a:latin typeface="+mj-lt"/>
              </a:rPr>
              <a:t>atory Data Analytics</a:t>
            </a:r>
            <a:endParaRPr lang="en-US" sz="2800" b="1">
              <a:solidFill>
                <a:srgbClr val="F86900"/>
              </a:solidFill>
              <a:latin typeface="+mj-lt"/>
            </a:endParaRPr>
          </a:p>
        </p:txBody>
      </p:sp>
      <p:pic>
        <p:nvPicPr>
          <p:cNvPr id="5" name="Picture 4" descr="A computer with graphs and charts&#10;&#10;Description automatically generated with medium confidence">
            <a:extLst>
              <a:ext uri="{FF2B5EF4-FFF2-40B4-BE49-F238E27FC236}">
                <a16:creationId xmlns:a16="http://schemas.microsoft.com/office/drawing/2014/main" id="{0923559D-8759-F857-0AC1-C4A231A90E12}"/>
              </a:ext>
            </a:extLst>
          </p:cNvPr>
          <p:cNvPicPr>
            <a:picLocks noChangeAspect="1"/>
          </p:cNvPicPr>
          <p:nvPr/>
        </p:nvPicPr>
        <p:blipFill>
          <a:blip r:embed="rId2"/>
          <a:stretch>
            <a:fillRect/>
          </a:stretch>
        </p:blipFill>
        <p:spPr>
          <a:xfrm>
            <a:off x="6109706" y="1144921"/>
            <a:ext cx="6082294" cy="4948096"/>
          </a:xfrm>
          <a:prstGeom prst="rect">
            <a:avLst/>
          </a:prstGeom>
        </p:spPr>
      </p:pic>
      <p:sp>
        <p:nvSpPr>
          <p:cNvPr id="6" name="TextBox 5">
            <a:extLst>
              <a:ext uri="{FF2B5EF4-FFF2-40B4-BE49-F238E27FC236}">
                <a16:creationId xmlns:a16="http://schemas.microsoft.com/office/drawing/2014/main" id="{B402416F-79D3-CB93-2E67-A264E04E0CCE}"/>
              </a:ext>
            </a:extLst>
          </p:cNvPr>
          <p:cNvSpPr txBox="1"/>
          <p:nvPr/>
        </p:nvSpPr>
        <p:spPr>
          <a:xfrm>
            <a:off x="688842" y="1710768"/>
            <a:ext cx="4241769" cy="400110"/>
          </a:xfrm>
          <a:prstGeom prst="rect">
            <a:avLst/>
          </a:prstGeom>
          <a:noFill/>
        </p:spPr>
        <p:txBody>
          <a:bodyPr wrap="square" rtlCol="0">
            <a:spAutoFit/>
          </a:bodyPr>
          <a:lstStyle/>
          <a:p>
            <a:r>
              <a:rPr lang="en-US" altLang="zh-CN" sz="2000" b="0" i="0" u="none" strike="noStrike">
                <a:solidFill>
                  <a:schemeClr val="bg1"/>
                </a:solidFill>
                <a:effectLst/>
              </a:rPr>
              <a:t>1.</a:t>
            </a:r>
            <a:r>
              <a:rPr lang="zh-CN" altLang="en-US" sz="2000" b="0" i="0" u="none" strike="noStrike">
                <a:solidFill>
                  <a:schemeClr val="bg1"/>
                </a:solidFill>
                <a:effectLst/>
              </a:rPr>
              <a:t> </a:t>
            </a:r>
            <a:r>
              <a:rPr lang="en-IN" sz="2000" b="0" i="0" u="none" strike="noStrike">
                <a:solidFill>
                  <a:schemeClr val="bg1"/>
                </a:solidFill>
                <a:effectLst/>
              </a:rPr>
              <a:t>Understanding Feature datatypes</a:t>
            </a:r>
            <a:r>
              <a:rPr lang="en-IN" sz="1400" b="0" i="0" u="none" strike="noStrike">
                <a:solidFill>
                  <a:schemeClr val="bg1"/>
                </a:solidFill>
                <a:effectLst/>
              </a:rPr>
              <a:t>.</a:t>
            </a:r>
            <a:endParaRPr lang="en-US" sz="1100">
              <a:solidFill>
                <a:schemeClr val="bg1"/>
              </a:solidFill>
            </a:endParaRPr>
          </a:p>
        </p:txBody>
      </p:sp>
      <p:sp>
        <p:nvSpPr>
          <p:cNvPr id="7" name="TextBox 6">
            <a:extLst>
              <a:ext uri="{FF2B5EF4-FFF2-40B4-BE49-F238E27FC236}">
                <a16:creationId xmlns:a16="http://schemas.microsoft.com/office/drawing/2014/main" id="{6936FCE8-24E2-B204-EE87-FFD78846E43B}"/>
              </a:ext>
            </a:extLst>
          </p:cNvPr>
          <p:cNvSpPr txBox="1"/>
          <p:nvPr/>
        </p:nvSpPr>
        <p:spPr>
          <a:xfrm>
            <a:off x="688842" y="2744098"/>
            <a:ext cx="4241769" cy="400110"/>
          </a:xfrm>
          <a:prstGeom prst="rect">
            <a:avLst/>
          </a:prstGeom>
          <a:noFill/>
        </p:spPr>
        <p:txBody>
          <a:bodyPr wrap="square" rtlCol="0">
            <a:spAutoFit/>
          </a:bodyPr>
          <a:lstStyle/>
          <a:p>
            <a:r>
              <a:rPr lang="en-US" altLang="zh-CN" sz="2000" b="0" i="0" u="none" strike="noStrike">
                <a:solidFill>
                  <a:schemeClr val="bg1"/>
                </a:solidFill>
                <a:effectLst/>
              </a:rPr>
              <a:t>2.</a:t>
            </a:r>
            <a:r>
              <a:rPr lang="zh-CN" altLang="en-US" sz="2000" b="0" i="0" u="none" strike="noStrike">
                <a:solidFill>
                  <a:schemeClr val="bg1"/>
                </a:solidFill>
                <a:effectLst/>
              </a:rPr>
              <a:t> </a:t>
            </a:r>
            <a:r>
              <a:rPr lang="en-IN" sz="2000" b="0" i="0" u="none" strike="noStrike">
                <a:solidFill>
                  <a:schemeClr val="bg1"/>
                </a:solidFill>
                <a:effectLst/>
              </a:rPr>
              <a:t>Missing value analysis</a:t>
            </a:r>
            <a:r>
              <a:rPr lang="en-IN" sz="1400" b="0" i="0" u="none" strike="noStrike">
                <a:solidFill>
                  <a:schemeClr val="bg1"/>
                </a:solidFill>
                <a:effectLst/>
              </a:rPr>
              <a:t>.</a:t>
            </a:r>
            <a:endParaRPr lang="en-US" sz="1400">
              <a:solidFill>
                <a:schemeClr val="bg1"/>
              </a:solidFill>
            </a:endParaRPr>
          </a:p>
        </p:txBody>
      </p:sp>
      <p:sp>
        <p:nvSpPr>
          <p:cNvPr id="8" name="TextBox 7">
            <a:extLst>
              <a:ext uri="{FF2B5EF4-FFF2-40B4-BE49-F238E27FC236}">
                <a16:creationId xmlns:a16="http://schemas.microsoft.com/office/drawing/2014/main" id="{9C72E094-53CC-033F-43FA-FFD9C49517C4}"/>
              </a:ext>
            </a:extLst>
          </p:cNvPr>
          <p:cNvSpPr txBox="1"/>
          <p:nvPr/>
        </p:nvSpPr>
        <p:spPr>
          <a:xfrm>
            <a:off x="688842" y="3777428"/>
            <a:ext cx="4241769" cy="400110"/>
          </a:xfrm>
          <a:prstGeom prst="rect">
            <a:avLst/>
          </a:prstGeom>
          <a:noFill/>
        </p:spPr>
        <p:txBody>
          <a:bodyPr wrap="square" rtlCol="0">
            <a:spAutoFit/>
          </a:bodyPr>
          <a:lstStyle/>
          <a:p>
            <a:r>
              <a:rPr lang="en-US" altLang="zh-CN" sz="2000" b="0" i="0" u="none" strike="noStrike">
                <a:solidFill>
                  <a:schemeClr val="bg1"/>
                </a:solidFill>
                <a:effectLst/>
              </a:rPr>
              <a:t>3.</a:t>
            </a:r>
            <a:r>
              <a:rPr lang="zh-CN" altLang="en-US" sz="2000" b="0" i="0" u="none" strike="noStrike">
                <a:solidFill>
                  <a:schemeClr val="bg1"/>
                </a:solidFill>
                <a:effectLst/>
              </a:rPr>
              <a:t> </a:t>
            </a:r>
            <a:r>
              <a:rPr lang="en-IN" sz="2000" b="0" i="0" u="none" strike="noStrike">
                <a:solidFill>
                  <a:schemeClr val="bg1"/>
                </a:solidFill>
                <a:effectLst/>
              </a:rPr>
              <a:t>Summary statistics</a:t>
            </a:r>
            <a:r>
              <a:rPr lang="en-IN" sz="1400" b="0" i="0" u="none" strike="noStrike">
                <a:solidFill>
                  <a:schemeClr val="bg1"/>
                </a:solidFill>
                <a:effectLst/>
              </a:rPr>
              <a:t>.</a:t>
            </a:r>
            <a:endParaRPr lang="en-US" sz="1400">
              <a:solidFill>
                <a:schemeClr val="bg1"/>
              </a:solidFill>
            </a:endParaRPr>
          </a:p>
        </p:txBody>
      </p:sp>
      <p:sp>
        <p:nvSpPr>
          <p:cNvPr id="9" name="TextBox 8">
            <a:extLst>
              <a:ext uri="{FF2B5EF4-FFF2-40B4-BE49-F238E27FC236}">
                <a16:creationId xmlns:a16="http://schemas.microsoft.com/office/drawing/2014/main" id="{2BD4C2A7-F6E7-DC95-CF58-83DEA1306ACA}"/>
              </a:ext>
            </a:extLst>
          </p:cNvPr>
          <p:cNvSpPr txBox="1"/>
          <p:nvPr/>
        </p:nvSpPr>
        <p:spPr>
          <a:xfrm>
            <a:off x="688842" y="4810758"/>
            <a:ext cx="4241768" cy="400110"/>
          </a:xfrm>
          <a:prstGeom prst="rect">
            <a:avLst/>
          </a:prstGeom>
          <a:noFill/>
        </p:spPr>
        <p:txBody>
          <a:bodyPr wrap="square" rtlCol="0">
            <a:spAutoFit/>
          </a:bodyPr>
          <a:lstStyle/>
          <a:p>
            <a:r>
              <a:rPr lang="en-US" altLang="zh-CN" sz="2000" b="0" i="0" u="none" strike="noStrike">
                <a:solidFill>
                  <a:schemeClr val="bg1"/>
                </a:solidFill>
                <a:effectLst/>
              </a:rPr>
              <a:t>4.</a:t>
            </a:r>
            <a:r>
              <a:rPr lang="zh-CN" altLang="en-US" sz="2000" b="0" i="0" u="none" strike="noStrike">
                <a:solidFill>
                  <a:schemeClr val="bg1"/>
                </a:solidFill>
                <a:effectLst/>
              </a:rPr>
              <a:t> </a:t>
            </a:r>
            <a:r>
              <a:rPr lang="en-IN" sz="2000" b="0" i="0" u="none" strike="noStrike">
                <a:solidFill>
                  <a:schemeClr val="bg1"/>
                </a:solidFill>
                <a:effectLst/>
              </a:rPr>
              <a:t>Univariate and Bivariate Analysis</a:t>
            </a:r>
            <a:r>
              <a:rPr lang="en-IN" sz="1400" b="0" i="0" u="none" strike="noStrike">
                <a:solidFill>
                  <a:schemeClr val="bg1"/>
                </a:solidFill>
                <a:effectLst/>
              </a:rPr>
              <a:t>.</a:t>
            </a:r>
            <a:endParaRPr lang="en-US" sz="1100">
              <a:solidFill>
                <a:schemeClr val="bg1"/>
              </a:solidFill>
            </a:endParaRPr>
          </a:p>
        </p:txBody>
      </p:sp>
    </p:spTree>
    <p:extLst>
      <p:ext uri="{BB962C8B-B14F-4D97-AF65-F5344CB8AC3E}">
        <p14:creationId xmlns:p14="http://schemas.microsoft.com/office/powerpoint/2010/main" val="2529041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F2438C-D2CE-BEC7-07BC-9EA5F7FF109B}"/>
              </a:ext>
            </a:extLst>
          </p:cNvPr>
          <p:cNvSpPr txBox="1"/>
          <p:nvPr/>
        </p:nvSpPr>
        <p:spPr>
          <a:xfrm>
            <a:off x="709995" y="776845"/>
            <a:ext cx="3273070" cy="523220"/>
          </a:xfrm>
          <a:prstGeom prst="rect">
            <a:avLst/>
          </a:prstGeom>
          <a:noFill/>
        </p:spPr>
        <p:txBody>
          <a:bodyPr wrap="square" rtlCol="0">
            <a:spAutoFit/>
          </a:bodyPr>
          <a:lstStyle/>
          <a:p>
            <a:r>
              <a:rPr lang="en-US" altLang="zh-CN" sz="2800" b="1">
                <a:solidFill>
                  <a:srgbClr val="F86900"/>
                </a:solidFill>
                <a:latin typeface="+mj-lt"/>
              </a:rPr>
              <a:t>Feature Engineering</a:t>
            </a:r>
            <a:endParaRPr lang="en-US" sz="2800" b="1">
              <a:solidFill>
                <a:srgbClr val="F86900"/>
              </a:solidFill>
              <a:latin typeface="+mj-lt"/>
            </a:endParaRPr>
          </a:p>
        </p:txBody>
      </p:sp>
      <p:sp>
        <p:nvSpPr>
          <p:cNvPr id="4" name="TextBox 3">
            <a:extLst>
              <a:ext uri="{FF2B5EF4-FFF2-40B4-BE49-F238E27FC236}">
                <a16:creationId xmlns:a16="http://schemas.microsoft.com/office/drawing/2014/main" id="{8BEF0341-1FC7-B10E-6C77-9EE1B3EF5981}"/>
              </a:ext>
            </a:extLst>
          </p:cNvPr>
          <p:cNvSpPr txBox="1"/>
          <p:nvPr/>
        </p:nvSpPr>
        <p:spPr>
          <a:xfrm>
            <a:off x="411828" y="1674016"/>
            <a:ext cx="5684172" cy="707886"/>
          </a:xfrm>
          <a:prstGeom prst="rect">
            <a:avLst/>
          </a:prstGeom>
          <a:noFill/>
        </p:spPr>
        <p:txBody>
          <a:bodyPr wrap="square" rtlCol="0">
            <a:spAutoFit/>
          </a:bodyPr>
          <a:lstStyle/>
          <a:p>
            <a:pPr marL="342900" indent="-342900">
              <a:buAutoNum type="arabicPeriod"/>
            </a:pPr>
            <a:r>
              <a:rPr lang="en-IN" sz="2000" b="0" i="0" u="none" strike="noStrike">
                <a:solidFill>
                  <a:schemeClr val="bg1"/>
                </a:solidFill>
                <a:effectLst/>
              </a:rPr>
              <a:t>Creating new features </a:t>
            </a:r>
            <a:r>
              <a:rPr lang="en-IN" sz="2000">
                <a:solidFill>
                  <a:schemeClr val="bg1"/>
                </a:solidFill>
              </a:rPr>
              <a:t>or</a:t>
            </a:r>
            <a:r>
              <a:rPr lang="en-IN" sz="2000" b="0" i="0" u="none" strike="noStrike">
                <a:solidFill>
                  <a:schemeClr val="bg1"/>
                </a:solidFill>
                <a:effectLst/>
              </a:rPr>
              <a:t> modifying existing ones, to be fed into the regression model.</a:t>
            </a:r>
            <a:endParaRPr lang="en-US" sz="1600">
              <a:solidFill>
                <a:schemeClr val="bg1"/>
              </a:solidFill>
            </a:endParaRPr>
          </a:p>
        </p:txBody>
      </p:sp>
      <p:sp>
        <p:nvSpPr>
          <p:cNvPr id="5" name="TextBox 4">
            <a:extLst>
              <a:ext uri="{FF2B5EF4-FFF2-40B4-BE49-F238E27FC236}">
                <a16:creationId xmlns:a16="http://schemas.microsoft.com/office/drawing/2014/main" id="{6EB46663-C741-6E66-B7FF-931B0D9A2F48}"/>
              </a:ext>
            </a:extLst>
          </p:cNvPr>
          <p:cNvSpPr txBox="1"/>
          <p:nvPr/>
        </p:nvSpPr>
        <p:spPr>
          <a:xfrm>
            <a:off x="411828" y="2817408"/>
            <a:ext cx="5486400" cy="400110"/>
          </a:xfrm>
          <a:prstGeom prst="rect">
            <a:avLst/>
          </a:prstGeom>
          <a:noFill/>
        </p:spPr>
        <p:txBody>
          <a:bodyPr wrap="square" rtlCol="0">
            <a:spAutoFit/>
          </a:bodyPr>
          <a:lstStyle/>
          <a:p>
            <a:r>
              <a:rPr lang="en-US" altLang="zh-CN" sz="2000" b="0" i="0" u="none" strike="noStrike">
                <a:solidFill>
                  <a:schemeClr val="bg1"/>
                </a:solidFill>
                <a:effectLst/>
              </a:rPr>
              <a:t>2.</a:t>
            </a:r>
            <a:r>
              <a:rPr lang="zh-CN" altLang="en-US" sz="2000" b="0" i="0" u="none" strike="noStrike">
                <a:solidFill>
                  <a:schemeClr val="bg1"/>
                </a:solidFill>
                <a:effectLst/>
              </a:rPr>
              <a:t> </a:t>
            </a:r>
            <a:r>
              <a:rPr lang="en-IN" sz="2000" b="0" i="0" u="none" strike="noStrike">
                <a:solidFill>
                  <a:schemeClr val="bg1"/>
                </a:solidFill>
                <a:effectLst/>
              </a:rPr>
              <a:t>Null Value Treatment.</a:t>
            </a:r>
            <a:endParaRPr lang="en-US" sz="2000">
              <a:solidFill>
                <a:schemeClr val="bg1"/>
              </a:solidFill>
            </a:endParaRPr>
          </a:p>
        </p:txBody>
      </p:sp>
      <p:sp>
        <p:nvSpPr>
          <p:cNvPr id="6" name="TextBox 5">
            <a:extLst>
              <a:ext uri="{FF2B5EF4-FFF2-40B4-BE49-F238E27FC236}">
                <a16:creationId xmlns:a16="http://schemas.microsoft.com/office/drawing/2014/main" id="{CCFF0210-4475-78AE-C89A-10D414B2508F}"/>
              </a:ext>
            </a:extLst>
          </p:cNvPr>
          <p:cNvSpPr txBox="1"/>
          <p:nvPr/>
        </p:nvSpPr>
        <p:spPr>
          <a:xfrm>
            <a:off x="411828" y="3653024"/>
            <a:ext cx="5486400" cy="400110"/>
          </a:xfrm>
          <a:prstGeom prst="rect">
            <a:avLst/>
          </a:prstGeom>
          <a:noFill/>
        </p:spPr>
        <p:txBody>
          <a:bodyPr wrap="square" rtlCol="0">
            <a:spAutoFit/>
          </a:bodyPr>
          <a:lstStyle/>
          <a:p>
            <a:r>
              <a:rPr lang="en-US" altLang="zh-CN" sz="2000" b="0" i="0" u="none" strike="noStrike">
                <a:solidFill>
                  <a:schemeClr val="bg1"/>
                </a:solidFill>
                <a:effectLst/>
              </a:rPr>
              <a:t>3.</a:t>
            </a:r>
            <a:r>
              <a:rPr lang="zh-CN" altLang="en-US" sz="2000" b="0" i="0" u="none" strike="noStrike">
                <a:solidFill>
                  <a:schemeClr val="bg1"/>
                </a:solidFill>
                <a:effectLst/>
              </a:rPr>
              <a:t> </a:t>
            </a:r>
            <a:r>
              <a:rPr lang="en-IN" sz="2000" b="0" i="0" u="none" strike="noStrike">
                <a:solidFill>
                  <a:schemeClr val="bg1"/>
                </a:solidFill>
                <a:effectLst/>
              </a:rPr>
              <a:t>Ordinal and One-Hot Encoding.</a:t>
            </a:r>
            <a:endParaRPr lang="en-US" sz="2000">
              <a:solidFill>
                <a:schemeClr val="bg1"/>
              </a:solidFill>
            </a:endParaRPr>
          </a:p>
        </p:txBody>
      </p:sp>
      <p:sp>
        <p:nvSpPr>
          <p:cNvPr id="7" name="TextBox 6">
            <a:extLst>
              <a:ext uri="{FF2B5EF4-FFF2-40B4-BE49-F238E27FC236}">
                <a16:creationId xmlns:a16="http://schemas.microsoft.com/office/drawing/2014/main" id="{79B7C2F5-3F89-C19A-0394-004E84A4CF84}"/>
              </a:ext>
            </a:extLst>
          </p:cNvPr>
          <p:cNvSpPr txBox="1"/>
          <p:nvPr/>
        </p:nvSpPr>
        <p:spPr>
          <a:xfrm>
            <a:off x="411827" y="4488640"/>
            <a:ext cx="5486399" cy="707886"/>
          </a:xfrm>
          <a:prstGeom prst="rect">
            <a:avLst/>
          </a:prstGeom>
          <a:noFill/>
        </p:spPr>
        <p:txBody>
          <a:bodyPr wrap="square" rtlCol="0">
            <a:spAutoFit/>
          </a:bodyPr>
          <a:lstStyle/>
          <a:p>
            <a:r>
              <a:rPr lang="en-US" altLang="zh-CN" sz="2000" b="0" i="0" u="none" strike="noStrike">
                <a:solidFill>
                  <a:schemeClr val="bg1"/>
                </a:solidFill>
                <a:effectLst/>
              </a:rPr>
              <a:t>4.</a:t>
            </a:r>
            <a:r>
              <a:rPr lang="zh-CN" altLang="en-US" sz="2000" b="0" i="0" u="none" strike="noStrike">
                <a:solidFill>
                  <a:schemeClr val="bg1"/>
                </a:solidFill>
                <a:effectLst/>
              </a:rPr>
              <a:t> </a:t>
            </a:r>
            <a:r>
              <a:rPr lang="en-IN" sz="2000" b="0" i="0" u="none" strike="noStrike">
                <a:solidFill>
                  <a:schemeClr val="bg1"/>
                </a:solidFill>
                <a:effectLst/>
              </a:rPr>
              <a:t>Feature selection based on correlation and other methods.</a:t>
            </a:r>
            <a:endParaRPr lang="en-US" sz="2000">
              <a:solidFill>
                <a:schemeClr val="bg1"/>
              </a:solidFill>
            </a:endParaRPr>
          </a:p>
        </p:txBody>
      </p:sp>
      <p:pic>
        <p:nvPicPr>
          <p:cNvPr id="9" name="Picture 8" descr="A computer screen with many screens&#10;&#10;Description automatically generated">
            <a:extLst>
              <a:ext uri="{FF2B5EF4-FFF2-40B4-BE49-F238E27FC236}">
                <a16:creationId xmlns:a16="http://schemas.microsoft.com/office/drawing/2014/main" id="{2A5924B0-95E7-69B8-4B6F-0E0471A011EF}"/>
              </a:ext>
            </a:extLst>
          </p:cNvPr>
          <p:cNvPicPr>
            <a:picLocks noChangeAspect="1"/>
          </p:cNvPicPr>
          <p:nvPr/>
        </p:nvPicPr>
        <p:blipFill>
          <a:blip r:embed="rId2"/>
          <a:stretch>
            <a:fillRect/>
          </a:stretch>
        </p:blipFill>
        <p:spPr>
          <a:xfrm>
            <a:off x="6421465" y="0"/>
            <a:ext cx="5486400" cy="6858000"/>
          </a:xfrm>
          <a:prstGeom prst="rect">
            <a:avLst/>
          </a:prstGeom>
        </p:spPr>
      </p:pic>
    </p:spTree>
    <p:extLst>
      <p:ext uri="{BB962C8B-B14F-4D97-AF65-F5344CB8AC3E}">
        <p14:creationId xmlns:p14="http://schemas.microsoft.com/office/powerpoint/2010/main" val="3206675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F2438C-D2CE-BEC7-07BC-9EA5F7FF109B}"/>
              </a:ext>
            </a:extLst>
          </p:cNvPr>
          <p:cNvSpPr txBox="1"/>
          <p:nvPr/>
        </p:nvSpPr>
        <p:spPr>
          <a:xfrm>
            <a:off x="709995" y="776845"/>
            <a:ext cx="3273070" cy="523220"/>
          </a:xfrm>
          <a:prstGeom prst="rect">
            <a:avLst/>
          </a:prstGeom>
          <a:noFill/>
        </p:spPr>
        <p:txBody>
          <a:bodyPr wrap="square" rtlCol="0">
            <a:spAutoFit/>
          </a:bodyPr>
          <a:lstStyle/>
          <a:p>
            <a:r>
              <a:rPr lang="en-US" sz="2800" b="1">
                <a:solidFill>
                  <a:srgbClr val="F86900"/>
                </a:solidFill>
                <a:latin typeface="+mj-lt"/>
              </a:rPr>
              <a:t>Modeling</a:t>
            </a:r>
          </a:p>
        </p:txBody>
      </p:sp>
      <p:sp>
        <p:nvSpPr>
          <p:cNvPr id="4" name="TextBox 3">
            <a:extLst>
              <a:ext uri="{FF2B5EF4-FFF2-40B4-BE49-F238E27FC236}">
                <a16:creationId xmlns:a16="http://schemas.microsoft.com/office/drawing/2014/main" id="{8BEF0341-1FC7-B10E-6C77-9EE1B3EF5981}"/>
              </a:ext>
            </a:extLst>
          </p:cNvPr>
          <p:cNvSpPr txBox="1"/>
          <p:nvPr/>
        </p:nvSpPr>
        <p:spPr>
          <a:xfrm>
            <a:off x="411828" y="1674016"/>
            <a:ext cx="5684172" cy="707886"/>
          </a:xfrm>
          <a:prstGeom prst="rect">
            <a:avLst/>
          </a:prstGeom>
          <a:noFill/>
        </p:spPr>
        <p:txBody>
          <a:bodyPr wrap="square" rtlCol="0">
            <a:spAutoFit/>
          </a:bodyPr>
          <a:lstStyle/>
          <a:p>
            <a:r>
              <a:rPr lang="en-US" altLang="zh-CN" sz="2000" b="0" i="0" u="none" strike="noStrike">
                <a:solidFill>
                  <a:schemeClr val="bg1"/>
                </a:solidFill>
                <a:effectLst/>
              </a:rPr>
              <a:t>1.</a:t>
            </a:r>
            <a:r>
              <a:rPr lang="zh-CN" altLang="en-US" sz="2000" b="0" i="0" u="none" strike="noStrike">
                <a:solidFill>
                  <a:schemeClr val="bg1"/>
                </a:solidFill>
                <a:effectLst/>
              </a:rPr>
              <a:t> </a:t>
            </a:r>
            <a:r>
              <a:rPr lang="en-IN" sz="2000" b="0" i="0" u="none" strike="noStrike">
                <a:solidFill>
                  <a:schemeClr val="bg1"/>
                </a:solidFill>
                <a:effectLst/>
              </a:rPr>
              <a:t>Build and test regression models to understand key drivers of energy consumption.</a:t>
            </a:r>
            <a:endParaRPr lang="en-US" sz="1600">
              <a:solidFill>
                <a:schemeClr val="bg1"/>
              </a:solidFill>
            </a:endParaRPr>
          </a:p>
        </p:txBody>
      </p:sp>
      <p:sp>
        <p:nvSpPr>
          <p:cNvPr id="5" name="TextBox 4">
            <a:extLst>
              <a:ext uri="{FF2B5EF4-FFF2-40B4-BE49-F238E27FC236}">
                <a16:creationId xmlns:a16="http://schemas.microsoft.com/office/drawing/2014/main" id="{6EB46663-C741-6E66-B7FF-931B0D9A2F48}"/>
              </a:ext>
            </a:extLst>
          </p:cNvPr>
          <p:cNvSpPr txBox="1"/>
          <p:nvPr/>
        </p:nvSpPr>
        <p:spPr>
          <a:xfrm>
            <a:off x="411828" y="2817408"/>
            <a:ext cx="5486400" cy="707886"/>
          </a:xfrm>
          <a:prstGeom prst="rect">
            <a:avLst/>
          </a:prstGeom>
          <a:noFill/>
        </p:spPr>
        <p:txBody>
          <a:bodyPr wrap="square" rtlCol="0">
            <a:spAutoFit/>
          </a:bodyPr>
          <a:lstStyle/>
          <a:p>
            <a:r>
              <a:rPr lang="en-US" altLang="zh-CN" sz="2000" b="0" i="0" u="none" strike="noStrike">
                <a:solidFill>
                  <a:schemeClr val="bg1"/>
                </a:solidFill>
                <a:effectLst/>
              </a:rPr>
              <a:t>2.</a:t>
            </a:r>
            <a:r>
              <a:rPr lang="zh-CN" altLang="en-US" sz="2000" b="0" i="0" u="none" strike="noStrike">
                <a:solidFill>
                  <a:schemeClr val="bg1"/>
                </a:solidFill>
                <a:effectLst/>
              </a:rPr>
              <a:t> </a:t>
            </a:r>
            <a:r>
              <a:rPr lang="en-IN" sz="2000" b="0" i="0" u="none" strike="noStrike">
                <a:solidFill>
                  <a:schemeClr val="bg1"/>
                </a:solidFill>
                <a:effectLst/>
              </a:rPr>
              <a:t>Choose best performing </a:t>
            </a:r>
          </a:p>
          <a:p>
            <a:r>
              <a:rPr lang="en-IN" sz="2000" b="0" i="0" u="none" strike="noStrike">
                <a:solidFill>
                  <a:schemeClr val="bg1"/>
                </a:solidFill>
                <a:effectLst/>
              </a:rPr>
              <a:t>model, forecast surge in energy consumption.</a:t>
            </a:r>
            <a:endParaRPr lang="en-US" sz="1600">
              <a:solidFill>
                <a:schemeClr val="bg1"/>
              </a:solidFill>
            </a:endParaRPr>
          </a:p>
        </p:txBody>
      </p:sp>
      <p:pic>
        <p:nvPicPr>
          <p:cNvPr id="11" name="Picture 10" descr="A close-up of a blackboard with green writing&#10;&#10;Description automatically generated">
            <a:extLst>
              <a:ext uri="{FF2B5EF4-FFF2-40B4-BE49-F238E27FC236}">
                <a16:creationId xmlns:a16="http://schemas.microsoft.com/office/drawing/2014/main" id="{AEBDD3B3-5749-563D-4EDC-D4FDA9817E40}"/>
              </a:ext>
            </a:extLst>
          </p:cNvPr>
          <p:cNvPicPr>
            <a:picLocks noChangeAspect="1"/>
          </p:cNvPicPr>
          <p:nvPr/>
        </p:nvPicPr>
        <p:blipFill>
          <a:blip r:embed="rId2"/>
          <a:stretch>
            <a:fillRect/>
          </a:stretch>
        </p:blipFill>
        <p:spPr>
          <a:xfrm>
            <a:off x="6910005" y="0"/>
            <a:ext cx="4572000" cy="6858000"/>
          </a:xfrm>
          <a:prstGeom prst="rect">
            <a:avLst/>
          </a:prstGeom>
        </p:spPr>
      </p:pic>
    </p:spTree>
    <p:extLst>
      <p:ext uri="{BB962C8B-B14F-4D97-AF65-F5344CB8AC3E}">
        <p14:creationId xmlns:p14="http://schemas.microsoft.com/office/powerpoint/2010/main" val="635046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F2438C-D2CE-BEC7-07BC-9EA5F7FF109B}"/>
              </a:ext>
            </a:extLst>
          </p:cNvPr>
          <p:cNvSpPr txBox="1"/>
          <p:nvPr/>
        </p:nvSpPr>
        <p:spPr>
          <a:xfrm>
            <a:off x="709994" y="776845"/>
            <a:ext cx="5684171" cy="523220"/>
          </a:xfrm>
          <a:prstGeom prst="rect">
            <a:avLst/>
          </a:prstGeom>
          <a:noFill/>
        </p:spPr>
        <p:txBody>
          <a:bodyPr wrap="square" rtlCol="0">
            <a:spAutoFit/>
          </a:bodyPr>
          <a:lstStyle/>
          <a:p>
            <a:r>
              <a:rPr lang="en-US" sz="2800" b="1">
                <a:solidFill>
                  <a:srgbClr val="F86900"/>
                </a:solidFill>
                <a:latin typeface="+mj-lt"/>
              </a:rPr>
              <a:t>Insight Generation and Visualization</a:t>
            </a:r>
          </a:p>
        </p:txBody>
      </p:sp>
      <p:sp>
        <p:nvSpPr>
          <p:cNvPr id="4" name="TextBox 3">
            <a:extLst>
              <a:ext uri="{FF2B5EF4-FFF2-40B4-BE49-F238E27FC236}">
                <a16:creationId xmlns:a16="http://schemas.microsoft.com/office/drawing/2014/main" id="{8BEF0341-1FC7-B10E-6C77-9EE1B3EF5981}"/>
              </a:ext>
            </a:extLst>
          </p:cNvPr>
          <p:cNvSpPr txBox="1"/>
          <p:nvPr/>
        </p:nvSpPr>
        <p:spPr>
          <a:xfrm>
            <a:off x="411828" y="1674016"/>
            <a:ext cx="5684172" cy="707886"/>
          </a:xfrm>
          <a:prstGeom prst="rect">
            <a:avLst/>
          </a:prstGeom>
          <a:noFill/>
        </p:spPr>
        <p:txBody>
          <a:bodyPr wrap="square" rtlCol="0">
            <a:spAutoFit/>
          </a:bodyPr>
          <a:lstStyle/>
          <a:p>
            <a:pPr marL="342900" indent="-342900">
              <a:buAutoNum type="arabicPeriod"/>
            </a:pPr>
            <a:r>
              <a:rPr lang="en-IN" sz="2000" b="0" i="0" u="none" strike="noStrike">
                <a:solidFill>
                  <a:schemeClr val="bg1"/>
                </a:solidFill>
                <a:effectLst/>
              </a:rPr>
              <a:t>Suggest recommendations and quantify impact based on EDA, Modelling and Forecasts.</a:t>
            </a:r>
            <a:endParaRPr lang="en-US" sz="1600">
              <a:solidFill>
                <a:schemeClr val="bg1"/>
              </a:solidFill>
            </a:endParaRPr>
          </a:p>
        </p:txBody>
      </p:sp>
      <p:sp>
        <p:nvSpPr>
          <p:cNvPr id="5" name="TextBox 4">
            <a:extLst>
              <a:ext uri="{FF2B5EF4-FFF2-40B4-BE49-F238E27FC236}">
                <a16:creationId xmlns:a16="http://schemas.microsoft.com/office/drawing/2014/main" id="{6EB46663-C741-6E66-B7FF-931B0D9A2F48}"/>
              </a:ext>
            </a:extLst>
          </p:cNvPr>
          <p:cNvSpPr txBox="1"/>
          <p:nvPr/>
        </p:nvSpPr>
        <p:spPr>
          <a:xfrm>
            <a:off x="510714" y="3343619"/>
            <a:ext cx="5486400" cy="707886"/>
          </a:xfrm>
          <a:prstGeom prst="rect">
            <a:avLst/>
          </a:prstGeom>
          <a:noFill/>
        </p:spPr>
        <p:txBody>
          <a:bodyPr wrap="square" rtlCol="0">
            <a:spAutoFit/>
          </a:bodyPr>
          <a:lstStyle/>
          <a:p>
            <a:r>
              <a:rPr lang="en-US" altLang="zh-CN" sz="2000" b="0" i="0" u="none" strike="noStrike">
                <a:solidFill>
                  <a:schemeClr val="bg1"/>
                </a:solidFill>
                <a:effectLst/>
              </a:rPr>
              <a:t>2.</a:t>
            </a:r>
            <a:r>
              <a:rPr lang="zh-CN" altLang="en-US" sz="2000" b="0" i="0" u="none" strike="noStrike">
                <a:solidFill>
                  <a:schemeClr val="bg1"/>
                </a:solidFill>
                <a:effectLst/>
              </a:rPr>
              <a:t> </a:t>
            </a:r>
            <a:r>
              <a:rPr lang="en-US" altLang="zh-CN" sz="2000" b="0" i="0" u="none" strike="noStrike">
                <a:solidFill>
                  <a:schemeClr val="bg1"/>
                </a:solidFill>
                <a:effectLst/>
              </a:rPr>
              <a:t> </a:t>
            </a:r>
            <a:r>
              <a:rPr lang="en-IN" sz="2000" b="0" i="0" u="none" strike="noStrike">
                <a:solidFill>
                  <a:schemeClr val="bg1"/>
                </a:solidFill>
                <a:effectLst/>
              </a:rPr>
              <a:t>Build a user-friendly and interactive R Shiny </a:t>
            </a:r>
          </a:p>
          <a:p>
            <a:r>
              <a:rPr lang="en-IN" sz="2000" b="0" i="0" u="none" strike="noStrike">
                <a:solidFill>
                  <a:schemeClr val="bg1"/>
                </a:solidFill>
                <a:effectLst/>
              </a:rPr>
              <a:t>Dashboard interface to visualize the results.</a:t>
            </a:r>
            <a:endParaRPr lang="en-US" sz="1600">
              <a:solidFill>
                <a:schemeClr val="bg1"/>
              </a:solidFill>
            </a:endParaRPr>
          </a:p>
        </p:txBody>
      </p:sp>
      <p:pic>
        <p:nvPicPr>
          <p:cNvPr id="8" name="Picture 7" descr="A close-up of a hand and a finger&#10;&#10;Description automatically generated">
            <a:extLst>
              <a:ext uri="{FF2B5EF4-FFF2-40B4-BE49-F238E27FC236}">
                <a16:creationId xmlns:a16="http://schemas.microsoft.com/office/drawing/2014/main" id="{96F10781-6D2C-6352-B786-D5D208CD2DDF}"/>
              </a:ext>
            </a:extLst>
          </p:cNvPr>
          <p:cNvPicPr>
            <a:picLocks noChangeAspect="1"/>
          </p:cNvPicPr>
          <p:nvPr/>
        </p:nvPicPr>
        <p:blipFill>
          <a:blip r:embed="rId2"/>
          <a:stretch>
            <a:fillRect/>
          </a:stretch>
        </p:blipFill>
        <p:spPr>
          <a:xfrm>
            <a:off x="6634924" y="0"/>
            <a:ext cx="5145248" cy="6858000"/>
          </a:xfrm>
          <a:prstGeom prst="rect">
            <a:avLst/>
          </a:prstGeom>
        </p:spPr>
      </p:pic>
    </p:spTree>
    <p:extLst>
      <p:ext uri="{BB962C8B-B14F-4D97-AF65-F5344CB8AC3E}">
        <p14:creationId xmlns:p14="http://schemas.microsoft.com/office/powerpoint/2010/main" val="259829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a:solidFill>
                  <a:srgbClr val="F86900"/>
                </a:solidFill>
              </a:rPr>
              <a:t>Project Goals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nchor="ctr">
            <a:normAutofit/>
          </a:bodyPr>
          <a:lstStyle/>
          <a:p>
            <a:r>
              <a:rPr lang="en-US" sz="3000">
                <a:solidFill>
                  <a:schemeClr val="bg1"/>
                </a:solidFill>
              </a:rPr>
              <a:t>The dataset focused on July energy usage to understand the key drivers. And how we could encourage our customers to save energy.</a:t>
            </a:r>
          </a:p>
          <a:p>
            <a:r>
              <a:rPr lang="en-US" sz="3000">
                <a:solidFill>
                  <a:schemeClr val="bg1"/>
                </a:solidFill>
              </a:rPr>
              <a:t>We build three different models to predict the energy usage for July and create a new weather dataset to show the future energy demand.</a:t>
            </a:r>
          </a:p>
          <a:p>
            <a:r>
              <a:rPr lang="en-US" sz="3000">
                <a:solidFill>
                  <a:schemeClr val="bg1"/>
                </a:solidFill>
              </a:rPr>
              <a:t>A shiny application allows our client to interact with data.</a:t>
            </a:r>
          </a:p>
          <a:p>
            <a:r>
              <a:rPr lang="en-US" sz="3000">
                <a:solidFill>
                  <a:schemeClr val="bg1"/>
                </a:solidFill>
              </a:rPr>
              <a:t>One potential approach we identified to reduce peak energy demand.</a:t>
            </a:r>
          </a:p>
        </p:txBody>
      </p:sp>
    </p:spTree>
    <p:extLst>
      <p:ext uri="{BB962C8B-B14F-4D97-AF65-F5344CB8AC3E}">
        <p14:creationId xmlns:p14="http://schemas.microsoft.com/office/powerpoint/2010/main" val="227699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a:solidFill>
                  <a:srgbClr val="F86900"/>
                </a:solidFill>
              </a:rPr>
              <a:t>Dataset Characteristics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nchor="ctr">
            <a:normAutofit/>
          </a:bodyPr>
          <a:lstStyle/>
          <a:p>
            <a:r>
              <a:rPr lang="en-US" sz="3000">
                <a:solidFill>
                  <a:schemeClr val="bg1"/>
                </a:solidFill>
              </a:rPr>
              <a:t>Energy usage information </a:t>
            </a:r>
          </a:p>
          <a:p>
            <a:r>
              <a:rPr lang="en-US" sz="3000">
                <a:solidFill>
                  <a:schemeClr val="bg1"/>
                </a:solidFill>
              </a:rPr>
              <a:t>We build three different models to predict the energy usage for July and create a new weather dataset to show the future energy demand.</a:t>
            </a:r>
          </a:p>
          <a:p>
            <a:r>
              <a:rPr lang="en-US" sz="3000">
                <a:solidFill>
                  <a:schemeClr val="bg1"/>
                </a:solidFill>
              </a:rPr>
              <a:t>A shiny application allows our client to interact with data.</a:t>
            </a:r>
          </a:p>
          <a:p>
            <a:r>
              <a:rPr lang="en-US" sz="3000">
                <a:solidFill>
                  <a:schemeClr val="bg1"/>
                </a:solidFill>
              </a:rPr>
              <a:t>One potential approach we identified to reduce peak energy demand.</a:t>
            </a:r>
          </a:p>
        </p:txBody>
      </p:sp>
    </p:spTree>
    <p:extLst>
      <p:ext uri="{BB962C8B-B14F-4D97-AF65-F5344CB8AC3E}">
        <p14:creationId xmlns:p14="http://schemas.microsoft.com/office/powerpoint/2010/main" val="115565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9358B9-1D04-D1A8-D204-AB10BA0E7511}"/>
              </a:ext>
            </a:extLst>
          </p:cNvPr>
          <p:cNvSpPr txBox="1"/>
          <p:nvPr/>
        </p:nvSpPr>
        <p:spPr>
          <a:xfrm>
            <a:off x="506278" y="3938541"/>
            <a:ext cx="5238427" cy="2031325"/>
          </a:xfrm>
          <a:prstGeom prst="rect">
            <a:avLst/>
          </a:prstGeom>
          <a:noFill/>
        </p:spPr>
        <p:txBody>
          <a:bodyPr wrap="square" rtlCol="0" anchor="ctr">
            <a:spAutoFit/>
          </a:bodyPr>
          <a:lstStyle/>
          <a:p>
            <a:pPr marL="285750" indent="-285750" algn="l" rtl="0" fontAlgn="base">
              <a:buFont typeface="Courier New" panose="02070309020205020404" pitchFamily="49" charset="0"/>
              <a:buChar char="o"/>
            </a:pPr>
            <a:r>
              <a:rPr lang="en-IN" sz="1800" b="0" i="0" u="none" strike="noStrike">
                <a:solidFill>
                  <a:schemeClr val="bg1"/>
                </a:solidFill>
                <a:effectLst/>
              </a:rPr>
              <a:t>eSC  lacks visibility into the Key drivers of Total Energy Consumption in the state of South Carolina.</a:t>
            </a:r>
          </a:p>
          <a:p>
            <a:pPr algn="l" rtl="0" fontAlgn="base"/>
            <a:r>
              <a:rPr lang="en-US" sz="1800" b="0" i="0">
                <a:solidFill>
                  <a:schemeClr val="bg1"/>
                </a:solidFill>
                <a:effectLst/>
              </a:rPr>
              <a:t>​</a:t>
            </a:r>
            <a:endParaRPr lang="en-US" b="0" i="0">
              <a:solidFill>
                <a:schemeClr val="bg1"/>
              </a:solidFill>
              <a:effectLst/>
            </a:endParaRPr>
          </a:p>
          <a:p>
            <a:pPr marL="285750" indent="-285750" algn="l" rtl="0" fontAlgn="base">
              <a:buFont typeface="Courier New" panose="02070309020205020404" pitchFamily="49" charset="0"/>
              <a:buChar char="o"/>
            </a:pPr>
            <a:r>
              <a:rPr lang="en-IN" sz="1800" b="0" i="0" u="none" strike="noStrike">
                <a:solidFill>
                  <a:schemeClr val="bg1"/>
                </a:solidFill>
                <a:effectLst/>
              </a:rPr>
              <a:t>They are anticipating a surge in energy consumption next summer and want to quantify it.</a:t>
            </a:r>
          </a:p>
          <a:p>
            <a:pPr algn="l" rtl="0" fontAlgn="base"/>
            <a:r>
              <a:rPr lang="en-US" sz="1800" b="0" i="0">
                <a:solidFill>
                  <a:schemeClr val="bg1"/>
                </a:solidFill>
                <a:effectLst/>
              </a:rPr>
              <a:t>​</a:t>
            </a:r>
            <a:endParaRPr lang="en-US" b="0" i="0">
              <a:solidFill>
                <a:schemeClr val="bg1"/>
              </a:solidFill>
              <a:effectLst/>
            </a:endParaRPr>
          </a:p>
          <a:p>
            <a:pPr marL="285750" indent="-285750" algn="l" rtl="0" fontAlgn="base">
              <a:buFont typeface="Courier New" panose="02070309020205020404" pitchFamily="49" charset="0"/>
              <a:buChar char="o"/>
            </a:pPr>
            <a:r>
              <a:rPr lang="en-IN" sz="1800" b="0" i="0" u="none" strike="noStrike">
                <a:solidFill>
                  <a:schemeClr val="bg1"/>
                </a:solidFill>
                <a:effectLst/>
              </a:rPr>
              <a:t>Take steps to reduce energy usage next summer</a:t>
            </a:r>
            <a:endParaRPr lang="en-US" b="0" i="0">
              <a:solidFill>
                <a:schemeClr val="bg1"/>
              </a:solidFill>
              <a:effectLst/>
            </a:endParaRPr>
          </a:p>
        </p:txBody>
      </p:sp>
      <p:sp>
        <p:nvSpPr>
          <p:cNvPr id="5" name="TextBox 4">
            <a:extLst>
              <a:ext uri="{FF2B5EF4-FFF2-40B4-BE49-F238E27FC236}">
                <a16:creationId xmlns:a16="http://schemas.microsoft.com/office/drawing/2014/main" id="{6ADB344A-A018-2659-7420-AEFD84899D5A}"/>
              </a:ext>
            </a:extLst>
          </p:cNvPr>
          <p:cNvSpPr txBox="1"/>
          <p:nvPr/>
        </p:nvSpPr>
        <p:spPr>
          <a:xfrm>
            <a:off x="6710766" y="3938541"/>
            <a:ext cx="4974956" cy="2308324"/>
          </a:xfrm>
          <a:prstGeom prst="rect">
            <a:avLst/>
          </a:prstGeom>
          <a:noFill/>
        </p:spPr>
        <p:txBody>
          <a:bodyPr wrap="square" rtlCol="0" anchor="ctr">
            <a:spAutoFit/>
          </a:bodyPr>
          <a:lstStyle/>
          <a:p>
            <a:pPr marL="285750" indent="-285750" algn="l" rtl="0" fontAlgn="base">
              <a:buFont typeface="Courier New" panose="02070309020205020404" pitchFamily="49" charset="0"/>
              <a:buChar char="o"/>
            </a:pPr>
            <a:r>
              <a:rPr lang="en-IN" sz="1800" b="0" i="0" u="none" strike="noStrike">
                <a:solidFill>
                  <a:schemeClr val="bg1"/>
                </a:solidFill>
                <a:effectLst/>
              </a:rPr>
              <a:t>Complete insight into the key drivers of energy consumption.</a:t>
            </a:r>
            <a:r>
              <a:rPr lang="en-US" sz="1800" b="0" i="0">
                <a:solidFill>
                  <a:schemeClr val="bg1"/>
                </a:solidFill>
                <a:effectLst/>
              </a:rPr>
              <a:t>​</a:t>
            </a:r>
          </a:p>
          <a:p>
            <a:pPr algn="l" rtl="0" fontAlgn="base"/>
            <a:endParaRPr lang="en-US" b="0" i="0">
              <a:solidFill>
                <a:schemeClr val="bg1"/>
              </a:solidFill>
              <a:effectLst/>
            </a:endParaRPr>
          </a:p>
          <a:p>
            <a:pPr marL="285750" indent="-285750" algn="l" rtl="0" fontAlgn="base">
              <a:buFont typeface="Courier New" panose="02070309020205020404" pitchFamily="49" charset="0"/>
              <a:buChar char="o"/>
            </a:pPr>
            <a:r>
              <a:rPr lang="en-IN" sz="1800" b="0" i="0" u="none" strike="noStrike">
                <a:solidFill>
                  <a:schemeClr val="bg1"/>
                </a:solidFill>
                <a:effectLst/>
              </a:rPr>
              <a:t>Energy consumption forecasts for next July across different regions and attributes. </a:t>
            </a:r>
            <a:r>
              <a:rPr lang="en-US" sz="1800" b="0" i="0">
                <a:solidFill>
                  <a:schemeClr val="bg1"/>
                </a:solidFill>
                <a:effectLst/>
              </a:rPr>
              <a:t>​</a:t>
            </a:r>
          </a:p>
          <a:p>
            <a:pPr algn="l" rtl="0" fontAlgn="base"/>
            <a:endParaRPr lang="en-US" b="0" i="0">
              <a:solidFill>
                <a:schemeClr val="bg1"/>
              </a:solidFill>
              <a:effectLst/>
            </a:endParaRPr>
          </a:p>
          <a:p>
            <a:pPr marL="285750" indent="-285750" algn="l" rtl="0" fontAlgn="base">
              <a:buFont typeface="Courier New" panose="02070309020205020404" pitchFamily="49" charset="0"/>
              <a:buChar char="o"/>
            </a:pPr>
            <a:r>
              <a:rPr lang="en-IN" sz="1800" b="0" i="0" u="none" strike="noStrike">
                <a:solidFill>
                  <a:schemeClr val="bg1"/>
                </a:solidFill>
                <a:effectLst/>
              </a:rPr>
              <a:t>Actionable recommendations to reduce energy consumption with quantifiable impact</a:t>
            </a:r>
            <a:r>
              <a:rPr lang="en-IN" sz="1800" b="0" i="0" u="none" strike="noStrike">
                <a:solidFill>
                  <a:srgbClr val="000000"/>
                </a:solidFill>
                <a:effectLst/>
                <a:latin typeface="Arial" panose="020B0604020202020204" pitchFamily="34" charset="0"/>
              </a:rPr>
              <a:t>.</a:t>
            </a:r>
            <a:endParaRPr lang="en-US" b="0" i="0">
              <a:solidFill>
                <a:srgbClr val="000000"/>
              </a:solidFill>
              <a:effectLst/>
              <a:latin typeface="Arial" panose="020B0604020202020204" pitchFamily="34" charset="0"/>
            </a:endParaRPr>
          </a:p>
        </p:txBody>
      </p:sp>
      <p:pic>
        <p:nvPicPr>
          <p:cNvPr id="13" name="Picture 12" descr="A long shot of a house&#10;&#10;Description automatically generated">
            <a:extLst>
              <a:ext uri="{FF2B5EF4-FFF2-40B4-BE49-F238E27FC236}">
                <a16:creationId xmlns:a16="http://schemas.microsoft.com/office/drawing/2014/main" id="{DCCBAA2D-301B-94DD-5A56-8C8017AA2E33}"/>
              </a:ext>
            </a:extLst>
          </p:cNvPr>
          <p:cNvPicPr>
            <a:picLocks noChangeAspect="1"/>
          </p:cNvPicPr>
          <p:nvPr/>
        </p:nvPicPr>
        <p:blipFill>
          <a:blip r:embed="rId2"/>
          <a:stretch>
            <a:fillRect/>
          </a:stretch>
        </p:blipFill>
        <p:spPr>
          <a:xfrm>
            <a:off x="7015547" y="316041"/>
            <a:ext cx="4101929" cy="3076447"/>
          </a:xfrm>
          <a:prstGeom prst="rect">
            <a:avLst/>
          </a:prstGeom>
        </p:spPr>
      </p:pic>
      <p:pic>
        <p:nvPicPr>
          <p:cNvPr id="15" name="Picture 14" descr="A road with a city in the background&#10;&#10;Description automatically generated">
            <a:extLst>
              <a:ext uri="{FF2B5EF4-FFF2-40B4-BE49-F238E27FC236}">
                <a16:creationId xmlns:a16="http://schemas.microsoft.com/office/drawing/2014/main" id="{1D890A85-ACBB-CB4D-1D15-6F720A56ADB9}"/>
              </a:ext>
            </a:extLst>
          </p:cNvPr>
          <p:cNvPicPr>
            <a:picLocks noChangeAspect="1"/>
          </p:cNvPicPr>
          <p:nvPr/>
        </p:nvPicPr>
        <p:blipFill>
          <a:blip r:embed="rId3"/>
          <a:stretch>
            <a:fillRect/>
          </a:stretch>
        </p:blipFill>
        <p:spPr>
          <a:xfrm>
            <a:off x="1074526" y="316041"/>
            <a:ext cx="4101929" cy="3076447"/>
          </a:xfrm>
          <a:prstGeom prst="rect">
            <a:avLst/>
          </a:prstGeom>
        </p:spPr>
      </p:pic>
    </p:spTree>
    <p:extLst>
      <p:ext uri="{BB962C8B-B14F-4D97-AF65-F5344CB8AC3E}">
        <p14:creationId xmlns:p14="http://schemas.microsoft.com/office/powerpoint/2010/main" val="4014131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78B4-1351-AFEA-D6D8-255271B3DCD9}"/>
              </a:ext>
            </a:extLst>
          </p:cNvPr>
          <p:cNvSpPr>
            <a:spLocks noGrp="1"/>
          </p:cNvSpPr>
          <p:nvPr>
            <p:ph type="title"/>
          </p:nvPr>
        </p:nvSpPr>
        <p:spPr>
          <a:xfrm>
            <a:off x="857628" y="2196774"/>
            <a:ext cx="5051156" cy="2464452"/>
          </a:xfrm>
        </p:spPr>
        <p:txBody>
          <a:bodyPr>
            <a:normAutofit fontScale="90000"/>
          </a:bodyPr>
          <a:lstStyle/>
          <a:p>
            <a:r>
              <a:rPr lang="en-IN" sz="6000">
                <a:solidFill>
                  <a:srgbClr val="F86900"/>
                </a:solidFill>
              </a:rPr>
              <a:t>What are we trying to solve?</a:t>
            </a:r>
            <a:br>
              <a:rPr lang="en-IN" sz="6000">
                <a:solidFill>
                  <a:srgbClr val="F86900"/>
                </a:solidFill>
              </a:rPr>
            </a:br>
            <a:endParaRPr lang="en-US" sz="6000">
              <a:solidFill>
                <a:srgbClr val="F86900"/>
              </a:solidFill>
            </a:endParaRPr>
          </a:p>
        </p:txBody>
      </p:sp>
      <p:pic>
        <p:nvPicPr>
          <p:cNvPr id="4" name="Picture 3" descr="A city at night with lights&#10;&#10;Description automatically generated">
            <a:extLst>
              <a:ext uri="{FF2B5EF4-FFF2-40B4-BE49-F238E27FC236}">
                <a16:creationId xmlns:a16="http://schemas.microsoft.com/office/drawing/2014/main" id="{608908FE-4B96-5936-3FB3-112C95465040}"/>
              </a:ext>
            </a:extLst>
          </p:cNvPr>
          <p:cNvPicPr>
            <a:picLocks noChangeAspect="1"/>
          </p:cNvPicPr>
          <p:nvPr/>
        </p:nvPicPr>
        <p:blipFill>
          <a:blip r:embed="rId2"/>
          <a:stretch>
            <a:fillRect/>
          </a:stretch>
        </p:blipFill>
        <p:spPr>
          <a:xfrm>
            <a:off x="6762372" y="0"/>
            <a:ext cx="4572000" cy="6858000"/>
          </a:xfrm>
          <a:prstGeom prst="rect">
            <a:avLst/>
          </a:prstGeom>
        </p:spPr>
      </p:pic>
    </p:spTree>
    <p:extLst>
      <p:ext uri="{BB962C8B-B14F-4D97-AF65-F5344CB8AC3E}">
        <p14:creationId xmlns:p14="http://schemas.microsoft.com/office/powerpoint/2010/main" val="928212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8F64-EF92-245D-1D40-746A9B4A5832}"/>
              </a:ext>
            </a:extLst>
          </p:cNvPr>
          <p:cNvSpPr>
            <a:spLocks noGrp="1"/>
          </p:cNvSpPr>
          <p:nvPr>
            <p:ph type="title"/>
          </p:nvPr>
        </p:nvSpPr>
        <p:spPr>
          <a:xfrm>
            <a:off x="239984" y="174306"/>
            <a:ext cx="7613351" cy="1035125"/>
          </a:xfrm>
        </p:spPr>
        <p:txBody>
          <a:bodyPr>
            <a:normAutofit/>
          </a:bodyPr>
          <a:lstStyle/>
          <a:p>
            <a:r>
              <a:rPr lang="en-US" sz="2800" b="0" i="0" u="none" strike="noStrike">
                <a:solidFill>
                  <a:srgbClr val="F86900"/>
                </a:solidFill>
                <a:effectLst/>
              </a:rPr>
              <a:t>2019 South Carolina Energy Consumption Forecast</a:t>
            </a:r>
            <a:endParaRPr lang="en-US" sz="2800">
              <a:solidFill>
                <a:srgbClr val="F86900"/>
              </a:solidFill>
            </a:endParaRPr>
          </a:p>
        </p:txBody>
      </p:sp>
      <p:pic>
        <p:nvPicPr>
          <p:cNvPr id="1026" name="Picture 2">
            <a:extLst>
              <a:ext uri="{FF2B5EF4-FFF2-40B4-BE49-F238E27FC236}">
                <a16:creationId xmlns:a16="http://schemas.microsoft.com/office/drawing/2014/main" id="{5E38C48C-8AF9-83B6-C2EB-83364DC4A8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8780" y="1885101"/>
            <a:ext cx="2941983" cy="2941983"/>
          </a:xfrm>
          <a:prstGeom prst="rect">
            <a:avLst/>
          </a:prstGeom>
          <a:solidFill>
            <a:schemeClr val="bg1"/>
          </a:solidFill>
        </p:spPr>
      </p:pic>
      <p:sp>
        <p:nvSpPr>
          <p:cNvPr id="4" name="TextBox 3">
            <a:extLst>
              <a:ext uri="{FF2B5EF4-FFF2-40B4-BE49-F238E27FC236}">
                <a16:creationId xmlns:a16="http://schemas.microsoft.com/office/drawing/2014/main" id="{F7F13E4B-F107-1116-3516-30D721797E8C}"/>
              </a:ext>
            </a:extLst>
          </p:cNvPr>
          <p:cNvSpPr txBox="1"/>
          <p:nvPr/>
        </p:nvSpPr>
        <p:spPr>
          <a:xfrm>
            <a:off x="2274657" y="5227678"/>
            <a:ext cx="1273935" cy="400110"/>
          </a:xfrm>
          <a:prstGeom prst="rect">
            <a:avLst/>
          </a:prstGeom>
          <a:noFill/>
        </p:spPr>
        <p:txBody>
          <a:bodyPr wrap="square" rtlCol="0">
            <a:spAutoFit/>
          </a:bodyPr>
          <a:lstStyle/>
          <a:p>
            <a:r>
              <a:rPr lang="en-US" sz="2000" b="0" i="0" u="none" strike="noStrike">
                <a:solidFill>
                  <a:schemeClr val="bg1"/>
                </a:solidFill>
                <a:effectLst/>
              </a:rPr>
              <a:t>July 201</a:t>
            </a:r>
            <a:r>
              <a:rPr lang="en-US" altLang="zh-CN" sz="2000" b="0" i="0" u="none" strike="noStrike">
                <a:solidFill>
                  <a:schemeClr val="bg1"/>
                </a:solidFill>
                <a:effectLst/>
              </a:rPr>
              <a:t>9</a:t>
            </a:r>
            <a:endParaRPr lang="en-US" sz="2000">
              <a:solidFill>
                <a:schemeClr val="bg1"/>
              </a:solidFill>
            </a:endParaRPr>
          </a:p>
        </p:txBody>
      </p:sp>
      <p:sp>
        <p:nvSpPr>
          <p:cNvPr id="5" name="TextBox 4">
            <a:extLst>
              <a:ext uri="{FF2B5EF4-FFF2-40B4-BE49-F238E27FC236}">
                <a16:creationId xmlns:a16="http://schemas.microsoft.com/office/drawing/2014/main" id="{374847F6-FBEB-8DE3-1A94-97263D3E8E37}"/>
              </a:ext>
            </a:extLst>
          </p:cNvPr>
          <p:cNvSpPr txBox="1"/>
          <p:nvPr/>
        </p:nvSpPr>
        <p:spPr>
          <a:xfrm>
            <a:off x="2044849" y="5659050"/>
            <a:ext cx="1733550" cy="369332"/>
          </a:xfrm>
          <a:prstGeom prst="rect">
            <a:avLst/>
          </a:prstGeom>
          <a:noFill/>
        </p:spPr>
        <p:txBody>
          <a:bodyPr wrap="square" rtlCol="0">
            <a:spAutoFit/>
          </a:bodyPr>
          <a:lstStyle/>
          <a:p>
            <a:r>
              <a:rPr lang="en-US" sz="1800" b="0" i="0" u="none" strike="noStrike">
                <a:solidFill>
                  <a:schemeClr val="bg1"/>
                </a:solidFill>
                <a:effectLst/>
              </a:rPr>
              <a:t>5983238 kWh</a:t>
            </a:r>
            <a:endParaRPr lang="en-US">
              <a:solidFill>
                <a:schemeClr val="bg1"/>
              </a:solidFill>
            </a:endParaRPr>
          </a:p>
        </p:txBody>
      </p:sp>
      <p:sp>
        <p:nvSpPr>
          <p:cNvPr id="7" name="TextBox 6">
            <a:extLst>
              <a:ext uri="{FF2B5EF4-FFF2-40B4-BE49-F238E27FC236}">
                <a16:creationId xmlns:a16="http://schemas.microsoft.com/office/drawing/2014/main" id="{E7DF8F12-569E-A8F3-1216-33CF7C1308E1}"/>
              </a:ext>
            </a:extLst>
          </p:cNvPr>
          <p:cNvSpPr txBox="1"/>
          <p:nvPr/>
        </p:nvSpPr>
        <p:spPr>
          <a:xfrm>
            <a:off x="8846858" y="1885101"/>
            <a:ext cx="790413" cy="400110"/>
          </a:xfrm>
          <a:prstGeom prst="rect">
            <a:avLst/>
          </a:prstGeom>
          <a:noFill/>
        </p:spPr>
        <p:txBody>
          <a:bodyPr wrap="square" rtlCol="0">
            <a:spAutoFit/>
          </a:bodyPr>
          <a:lstStyle/>
          <a:p>
            <a:r>
              <a:rPr lang="en-US" altLang="zh-CN" sz="2000">
                <a:solidFill>
                  <a:schemeClr val="bg1"/>
                </a:solidFill>
              </a:rPr>
              <a:t>22%</a:t>
            </a:r>
            <a:endParaRPr lang="en-US" sz="2000">
              <a:solidFill>
                <a:schemeClr val="bg1"/>
              </a:solidFill>
            </a:endParaRPr>
          </a:p>
        </p:txBody>
      </p:sp>
      <p:sp>
        <p:nvSpPr>
          <p:cNvPr id="10" name="TextBox 9">
            <a:extLst>
              <a:ext uri="{FF2B5EF4-FFF2-40B4-BE49-F238E27FC236}">
                <a16:creationId xmlns:a16="http://schemas.microsoft.com/office/drawing/2014/main" id="{5536304D-CF40-C250-76E2-F064A989A3EB}"/>
              </a:ext>
            </a:extLst>
          </p:cNvPr>
          <p:cNvSpPr txBox="1"/>
          <p:nvPr/>
        </p:nvSpPr>
        <p:spPr>
          <a:xfrm>
            <a:off x="8836735" y="3371703"/>
            <a:ext cx="790413" cy="400110"/>
          </a:xfrm>
          <a:prstGeom prst="rect">
            <a:avLst/>
          </a:prstGeom>
          <a:noFill/>
        </p:spPr>
        <p:txBody>
          <a:bodyPr wrap="square" rtlCol="0">
            <a:spAutoFit/>
          </a:bodyPr>
          <a:lstStyle/>
          <a:p>
            <a:r>
              <a:rPr lang="en-US" altLang="zh-CN" sz="2000">
                <a:solidFill>
                  <a:schemeClr val="bg1"/>
                </a:solidFill>
              </a:rPr>
              <a:t>18%</a:t>
            </a:r>
            <a:endParaRPr lang="en-US" sz="2000">
              <a:solidFill>
                <a:schemeClr val="bg1"/>
              </a:solidFill>
            </a:endParaRPr>
          </a:p>
        </p:txBody>
      </p:sp>
      <p:sp>
        <p:nvSpPr>
          <p:cNvPr id="15" name="TextBox 14">
            <a:extLst>
              <a:ext uri="{FF2B5EF4-FFF2-40B4-BE49-F238E27FC236}">
                <a16:creationId xmlns:a16="http://schemas.microsoft.com/office/drawing/2014/main" id="{CC68C107-23E6-D4F9-449C-B47EE25AEA46}"/>
              </a:ext>
            </a:extLst>
          </p:cNvPr>
          <p:cNvSpPr txBox="1"/>
          <p:nvPr/>
        </p:nvSpPr>
        <p:spPr>
          <a:xfrm>
            <a:off x="8846858" y="4892785"/>
            <a:ext cx="790413" cy="400110"/>
          </a:xfrm>
          <a:prstGeom prst="rect">
            <a:avLst/>
          </a:prstGeom>
          <a:noFill/>
        </p:spPr>
        <p:txBody>
          <a:bodyPr wrap="square" rtlCol="0">
            <a:spAutoFit/>
          </a:bodyPr>
          <a:lstStyle/>
          <a:p>
            <a:r>
              <a:rPr lang="en-US" altLang="zh-CN" sz="2000">
                <a:solidFill>
                  <a:schemeClr val="bg1"/>
                </a:solidFill>
              </a:rPr>
              <a:t>16%</a:t>
            </a:r>
            <a:endParaRPr lang="en-US" sz="2000">
              <a:solidFill>
                <a:schemeClr val="bg1"/>
              </a:solidFill>
            </a:endParaRPr>
          </a:p>
        </p:txBody>
      </p:sp>
      <p:pic>
        <p:nvPicPr>
          <p:cNvPr id="10248" name="Picture 8">
            <a:extLst>
              <a:ext uri="{FF2B5EF4-FFF2-40B4-BE49-F238E27FC236}">
                <a16:creationId xmlns:a16="http://schemas.microsoft.com/office/drawing/2014/main" id="{4D471177-9807-8C93-1E4E-CED201963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485" y="1656491"/>
            <a:ext cx="1082100" cy="9919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FB87BFD9-D81B-D8D9-A47E-4C62BC446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240" y="3166350"/>
            <a:ext cx="1082100" cy="991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21C20EA5-A21C-0301-739B-83A79ABCD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485" y="4551790"/>
            <a:ext cx="1082100" cy="991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782FA245-6601-667D-45E5-9755310F7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779" y="1900711"/>
            <a:ext cx="2941983" cy="2941983"/>
          </a:xfrm>
          <a:prstGeom prst="rect">
            <a:avLst/>
          </a:prstGeom>
          <a:solidFill>
            <a:schemeClr val="bg1"/>
          </a:solidFill>
        </p:spPr>
      </p:pic>
      <p:pic>
        <p:nvPicPr>
          <p:cNvPr id="6" name="Picture 2">
            <a:extLst>
              <a:ext uri="{FF2B5EF4-FFF2-40B4-BE49-F238E27FC236}">
                <a16:creationId xmlns:a16="http://schemas.microsoft.com/office/drawing/2014/main" id="{EA2037E1-C1E0-C723-7130-59CCCBBBDF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543" y="3146042"/>
            <a:ext cx="1082101" cy="10325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EED71C9-8E5C-8905-1B28-342AA25CE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543" y="4711408"/>
            <a:ext cx="1082101" cy="103253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F8C57780-DF1C-B9D0-1B98-578DDD6B8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146" y="1650491"/>
            <a:ext cx="1076189" cy="931085"/>
          </a:xfrm>
          <a:prstGeom prst="rect">
            <a:avLst/>
          </a:prstGeom>
          <a:solidFill>
            <a:srgbClr val="000E53"/>
          </a:solidFill>
        </p:spPr>
      </p:pic>
      <p:pic>
        <p:nvPicPr>
          <p:cNvPr id="13318" name="Picture 6">
            <a:extLst>
              <a:ext uri="{FF2B5EF4-FFF2-40B4-BE49-F238E27FC236}">
                <a16:creationId xmlns:a16="http://schemas.microsoft.com/office/drawing/2014/main" id="{0215F77C-89DA-E10B-2F83-354360A52B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9843" y="3146041"/>
            <a:ext cx="10668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3C3088F5-AB90-4927-5615-A8F685A93F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9843" y="4723083"/>
            <a:ext cx="10668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214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8F64-EF92-245D-1D40-746A9B4A5832}"/>
              </a:ext>
            </a:extLst>
          </p:cNvPr>
          <p:cNvSpPr>
            <a:spLocks noGrp="1"/>
          </p:cNvSpPr>
          <p:nvPr>
            <p:ph type="title"/>
          </p:nvPr>
        </p:nvSpPr>
        <p:spPr>
          <a:xfrm>
            <a:off x="464271" y="130328"/>
            <a:ext cx="7613351" cy="1035125"/>
          </a:xfrm>
        </p:spPr>
        <p:txBody>
          <a:bodyPr>
            <a:normAutofit/>
          </a:bodyPr>
          <a:lstStyle/>
          <a:p>
            <a:r>
              <a:rPr lang="en-US" sz="2800" b="0" i="0" u="none" strike="noStrike">
                <a:solidFill>
                  <a:srgbClr val="F86900"/>
                </a:solidFill>
                <a:effectLst/>
              </a:rPr>
              <a:t>2019 South Carolina Energy Consumption Forecast</a:t>
            </a:r>
            <a:endParaRPr lang="en-US" sz="2800">
              <a:solidFill>
                <a:srgbClr val="F86900"/>
              </a:solidFill>
            </a:endParaRPr>
          </a:p>
        </p:txBody>
      </p:sp>
      <p:sp>
        <p:nvSpPr>
          <p:cNvPr id="4" name="TextBox 3">
            <a:extLst>
              <a:ext uri="{FF2B5EF4-FFF2-40B4-BE49-F238E27FC236}">
                <a16:creationId xmlns:a16="http://schemas.microsoft.com/office/drawing/2014/main" id="{F7F13E4B-F107-1116-3516-30D721797E8C}"/>
              </a:ext>
            </a:extLst>
          </p:cNvPr>
          <p:cNvSpPr txBox="1"/>
          <p:nvPr/>
        </p:nvSpPr>
        <p:spPr>
          <a:xfrm>
            <a:off x="2406965" y="5403057"/>
            <a:ext cx="1004807" cy="461665"/>
          </a:xfrm>
          <a:prstGeom prst="rect">
            <a:avLst/>
          </a:prstGeom>
          <a:noFill/>
        </p:spPr>
        <p:txBody>
          <a:bodyPr wrap="square" rtlCol="0">
            <a:spAutoFit/>
          </a:bodyPr>
          <a:lstStyle/>
          <a:p>
            <a:r>
              <a:rPr lang="en-US" sz="2400" b="1">
                <a:solidFill>
                  <a:srgbClr val="F86900"/>
                </a:solidFill>
              </a:rPr>
              <a:t>Surge</a:t>
            </a:r>
          </a:p>
        </p:txBody>
      </p:sp>
      <p:sp>
        <p:nvSpPr>
          <p:cNvPr id="5" name="TextBox 4">
            <a:extLst>
              <a:ext uri="{FF2B5EF4-FFF2-40B4-BE49-F238E27FC236}">
                <a16:creationId xmlns:a16="http://schemas.microsoft.com/office/drawing/2014/main" id="{374847F6-FBEB-8DE3-1A94-97263D3E8E37}"/>
              </a:ext>
            </a:extLst>
          </p:cNvPr>
          <p:cNvSpPr txBox="1"/>
          <p:nvPr/>
        </p:nvSpPr>
        <p:spPr>
          <a:xfrm>
            <a:off x="2272402" y="5888560"/>
            <a:ext cx="1273935" cy="461665"/>
          </a:xfrm>
          <a:prstGeom prst="rect">
            <a:avLst/>
          </a:prstGeom>
          <a:noFill/>
        </p:spPr>
        <p:txBody>
          <a:bodyPr wrap="square" rtlCol="0">
            <a:spAutoFit/>
          </a:bodyPr>
          <a:lstStyle/>
          <a:p>
            <a:r>
              <a:rPr lang="en-US" altLang="zh-CN" sz="2400" b="0" i="0" u="none" strike="noStrike">
                <a:solidFill>
                  <a:srgbClr val="F86900"/>
                </a:solidFill>
                <a:effectLst/>
              </a:rPr>
              <a:t>18.34%</a:t>
            </a:r>
            <a:endParaRPr lang="en-US" sz="2400">
              <a:solidFill>
                <a:srgbClr val="F86900"/>
              </a:solidFill>
            </a:endParaRPr>
          </a:p>
        </p:txBody>
      </p:sp>
      <p:pic>
        <p:nvPicPr>
          <p:cNvPr id="6" name="Content Placeholder 8" descr="A black arrow pointing up&#10;&#10;Description automatically generated">
            <a:extLst>
              <a:ext uri="{FF2B5EF4-FFF2-40B4-BE49-F238E27FC236}">
                <a16:creationId xmlns:a16="http://schemas.microsoft.com/office/drawing/2014/main" id="{6C15FDBA-62EB-F189-68B4-934D3D7E886B}"/>
              </a:ext>
            </a:extLst>
          </p:cNvPr>
          <p:cNvPicPr>
            <a:picLocks noChangeAspect="1"/>
          </p:cNvPicPr>
          <p:nvPr/>
        </p:nvPicPr>
        <p:blipFill>
          <a:blip r:embed="rId2"/>
          <a:stretch>
            <a:fillRect/>
          </a:stretch>
        </p:blipFill>
        <p:spPr>
          <a:xfrm>
            <a:off x="1426531" y="1938151"/>
            <a:ext cx="2970185" cy="2954634"/>
          </a:xfrm>
          <a:prstGeom prst="rect">
            <a:avLst/>
          </a:prstGeom>
        </p:spPr>
      </p:pic>
      <p:pic>
        <p:nvPicPr>
          <p:cNvPr id="15362" name="Picture 2">
            <a:extLst>
              <a:ext uri="{FF2B5EF4-FFF2-40B4-BE49-F238E27FC236}">
                <a16:creationId xmlns:a16="http://schemas.microsoft.com/office/drawing/2014/main" id="{DE86C3A2-86CA-B4EB-8A51-0FEF48029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502" y="1630129"/>
            <a:ext cx="1738501" cy="17721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27EC8B1E-5864-83A8-8959-34FEB5BDC11C}"/>
              </a:ext>
            </a:extLst>
          </p:cNvPr>
          <p:cNvGraphicFramePr>
            <a:graphicFrameLocks noGrp="1"/>
          </p:cNvGraphicFramePr>
          <p:nvPr>
            <p:extLst>
              <p:ext uri="{D42A27DB-BD31-4B8C-83A1-F6EECF244321}">
                <p14:modId xmlns:p14="http://schemas.microsoft.com/office/powerpoint/2010/main" val="1752763345"/>
              </p:ext>
            </p:extLst>
          </p:nvPr>
        </p:nvGraphicFramePr>
        <p:xfrm>
          <a:off x="6492752" y="4429423"/>
          <a:ext cx="4064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190136584"/>
                    </a:ext>
                  </a:extLst>
                </a:gridCol>
                <a:gridCol w="2032000">
                  <a:extLst>
                    <a:ext uri="{9D8B030D-6E8A-4147-A177-3AD203B41FA5}">
                      <a16:colId xmlns:a16="http://schemas.microsoft.com/office/drawing/2014/main" val="4037070453"/>
                    </a:ext>
                  </a:extLst>
                </a:gridCol>
              </a:tblGrid>
              <a:tr h="370840">
                <a:tc>
                  <a:txBody>
                    <a:bodyPr/>
                    <a:lstStyle/>
                    <a:p>
                      <a:pPr algn="ctr"/>
                      <a:r>
                        <a:rPr lang="en-US">
                          <a:solidFill>
                            <a:srgbClr val="F86900"/>
                          </a:solidFill>
                        </a:rPr>
                        <a:t>Counties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alpha val="90000"/>
                      </a:schemeClr>
                    </a:solidFill>
                  </a:tcPr>
                </a:tc>
                <a:tc>
                  <a:txBody>
                    <a:bodyPr/>
                    <a:lstStyle/>
                    <a:p>
                      <a:pPr algn="ctr"/>
                      <a:r>
                        <a:rPr lang="en-US">
                          <a:solidFill>
                            <a:srgbClr val="F86900"/>
                          </a:solidFill>
                        </a:rPr>
                        <a:t>Surge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3280854200"/>
                  </a:ext>
                </a:extLst>
              </a:tr>
              <a:tr h="370840">
                <a:tc>
                  <a:txBody>
                    <a:bodyPr/>
                    <a:lstStyle/>
                    <a:p>
                      <a:pPr algn="ctr"/>
                      <a:r>
                        <a:rPr lang="en-US"/>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a:r>
                        <a:rPr lang="en-US"/>
                        <a:t>20-25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4108828944"/>
                  </a:ext>
                </a:extLst>
              </a:tr>
              <a:tr h="370840">
                <a:tc>
                  <a:txBody>
                    <a:bodyPr/>
                    <a:lstStyle/>
                    <a:p>
                      <a:pPr algn="ctr"/>
                      <a:r>
                        <a:rPr lang="en-US"/>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a:r>
                        <a:rPr lang="en-US" altLang="zh-CN"/>
                        <a:t>15-20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4007526404"/>
                  </a:ext>
                </a:extLst>
              </a:tr>
              <a:tr h="370840">
                <a:tc>
                  <a:txBody>
                    <a:bodyPr/>
                    <a:lstStyle/>
                    <a:p>
                      <a:pPr algn="ctr"/>
                      <a:r>
                        <a:rPr lang="en-US"/>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a:r>
                        <a:rPr lang="en-US" altLang="zh-CN"/>
                        <a:t>10-15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2706320736"/>
                  </a:ext>
                </a:extLst>
              </a:tr>
            </a:tbl>
          </a:graphicData>
        </a:graphic>
      </p:graphicFrame>
      <p:pic>
        <p:nvPicPr>
          <p:cNvPr id="14" name="Picture 8">
            <a:extLst>
              <a:ext uri="{FF2B5EF4-FFF2-40B4-BE49-F238E27FC236}">
                <a16:creationId xmlns:a16="http://schemas.microsoft.com/office/drawing/2014/main" id="{DBAAA0FA-EABD-48C9-C3B7-888D0175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8982" y="4812657"/>
            <a:ext cx="391032" cy="3584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35A8F810-A6DC-452E-3FC3-74AC6DD59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8982" y="5171103"/>
            <a:ext cx="391032" cy="3584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E1589AE6-75C3-0ED6-A86A-8B9CD3C44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8982" y="5529549"/>
            <a:ext cx="391032" cy="358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983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7BAEA264-1C11-2CAA-A0C4-635E52599EE8}"/>
              </a:ext>
            </a:extLst>
          </p:cNvPr>
          <p:cNvGraphicFramePr/>
          <p:nvPr>
            <p:extLst>
              <p:ext uri="{D42A27DB-BD31-4B8C-83A1-F6EECF244321}">
                <p14:modId xmlns:p14="http://schemas.microsoft.com/office/powerpoint/2010/main" val="759828945"/>
              </p:ext>
            </p:extLst>
          </p:nvPr>
        </p:nvGraphicFramePr>
        <p:xfrm>
          <a:off x="1656862" y="532097"/>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41618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91F12A-5180-2DD3-6F9D-73349930C3FA}"/>
              </a:ext>
            </a:extLst>
          </p:cNvPr>
          <p:cNvPicPr>
            <a:picLocks noChangeAspect="1"/>
          </p:cNvPicPr>
          <p:nvPr/>
        </p:nvPicPr>
        <p:blipFill>
          <a:blip r:embed="rId2"/>
          <a:stretch>
            <a:fillRect/>
          </a:stretch>
        </p:blipFill>
        <p:spPr>
          <a:xfrm>
            <a:off x="1362931" y="2807942"/>
            <a:ext cx="2113776" cy="124211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5BCA345-0195-B118-4D4F-9A249C2EEC39}"/>
              </a:ext>
            </a:extLst>
          </p:cNvPr>
          <p:cNvPicPr>
            <a:picLocks noChangeAspect="1"/>
          </p:cNvPicPr>
          <p:nvPr/>
        </p:nvPicPr>
        <p:blipFill>
          <a:blip r:embed="rId3"/>
          <a:stretch>
            <a:fillRect/>
          </a:stretch>
        </p:blipFill>
        <p:spPr>
          <a:xfrm>
            <a:off x="4981784" y="2807942"/>
            <a:ext cx="2113776" cy="124211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946DB86-651F-3436-84AF-B2C2F8230154}"/>
              </a:ext>
            </a:extLst>
          </p:cNvPr>
          <p:cNvPicPr>
            <a:picLocks noChangeAspect="1"/>
          </p:cNvPicPr>
          <p:nvPr/>
        </p:nvPicPr>
        <p:blipFill>
          <a:blip r:embed="rId4"/>
          <a:stretch>
            <a:fillRect/>
          </a:stretch>
        </p:blipFill>
        <p:spPr>
          <a:xfrm>
            <a:off x="8563916" y="2802283"/>
            <a:ext cx="2113776" cy="124777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20837CC-C73E-20E4-44BB-1F1B79869BF4}"/>
              </a:ext>
            </a:extLst>
          </p:cNvPr>
          <p:cNvSpPr txBox="1"/>
          <p:nvPr/>
        </p:nvSpPr>
        <p:spPr>
          <a:xfrm>
            <a:off x="1032425" y="4789858"/>
            <a:ext cx="2899787" cy="1261884"/>
          </a:xfrm>
          <a:prstGeom prst="rect">
            <a:avLst/>
          </a:prstGeom>
          <a:noFill/>
        </p:spPr>
        <p:txBody>
          <a:bodyPr wrap="square" lIns="91440" tIns="45720" rIns="91440" bIns="45720" rtlCol="0" anchor="t">
            <a:spAutoFit/>
          </a:bodyPr>
          <a:lstStyle/>
          <a:p>
            <a:pPr marL="342900" indent="-342900">
              <a:buFont typeface="+mj-lt"/>
              <a:buAutoNum type="arabicPeriod"/>
            </a:pPr>
            <a:r>
              <a:rPr lang="en-GB" sz="2800"/>
              <a:t>Accuracy : 75%</a:t>
            </a:r>
            <a:endParaRPr lang="en-GB" sz="2800">
              <a:cs typeface="Calibri"/>
            </a:endParaRPr>
          </a:p>
          <a:p>
            <a:pPr marL="342900" indent="-342900">
              <a:buFont typeface="+mj-lt"/>
              <a:buAutoNum type="arabicPeriod"/>
            </a:pPr>
            <a:r>
              <a:rPr lang="en-GB" sz="2400"/>
              <a:t>MAPE: 25</a:t>
            </a:r>
            <a:endParaRPr lang="en-GB" sz="2400">
              <a:cs typeface="Calibri"/>
            </a:endParaRPr>
          </a:p>
          <a:p>
            <a:pPr marL="342900" indent="-342900">
              <a:buFont typeface="+mj-lt"/>
              <a:buAutoNum type="arabicPeriod"/>
            </a:pPr>
            <a:r>
              <a:rPr lang="en-GB" sz="2400"/>
              <a:t>R-squared: 75%</a:t>
            </a:r>
            <a:endParaRPr lang="en-IN" sz="2400"/>
          </a:p>
        </p:txBody>
      </p:sp>
      <p:sp>
        <p:nvSpPr>
          <p:cNvPr id="14" name="TextBox 13">
            <a:extLst>
              <a:ext uri="{FF2B5EF4-FFF2-40B4-BE49-F238E27FC236}">
                <a16:creationId xmlns:a16="http://schemas.microsoft.com/office/drawing/2014/main" id="{2EFB827A-6B60-3C45-24D8-1BF9554849E1}"/>
              </a:ext>
            </a:extLst>
          </p:cNvPr>
          <p:cNvSpPr txBox="1"/>
          <p:nvPr/>
        </p:nvSpPr>
        <p:spPr>
          <a:xfrm>
            <a:off x="4871615" y="4789858"/>
            <a:ext cx="2606004" cy="1200329"/>
          </a:xfrm>
          <a:prstGeom prst="rect">
            <a:avLst/>
          </a:prstGeom>
          <a:noFill/>
        </p:spPr>
        <p:txBody>
          <a:bodyPr wrap="square" lIns="91440" tIns="45720" rIns="91440" bIns="45720" rtlCol="0" anchor="t">
            <a:spAutoFit/>
          </a:bodyPr>
          <a:lstStyle/>
          <a:p>
            <a:pPr marL="342900" indent="-342900">
              <a:buFont typeface="+mj-lt"/>
              <a:buAutoNum type="arabicPeriod"/>
            </a:pPr>
            <a:r>
              <a:rPr lang="en-GB" sz="2400"/>
              <a:t>Accuracy : 82%</a:t>
            </a:r>
            <a:endParaRPr lang="en-GB" sz="2400">
              <a:cs typeface="Calibri"/>
            </a:endParaRPr>
          </a:p>
          <a:p>
            <a:pPr marL="342900" indent="-342900">
              <a:buFont typeface="+mj-lt"/>
              <a:buAutoNum type="arabicPeriod"/>
            </a:pPr>
            <a:r>
              <a:rPr lang="en-GB" sz="2400"/>
              <a:t>MAPE: 18</a:t>
            </a:r>
            <a:endParaRPr lang="en-GB" sz="2400">
              <a:cs typeface="Calibri"/>
            </a:endParaRPr>
          </a:p>
          <a:p>
            <a:pPr marL="342900" indent="-342900">
              <a:buFont typeface="+mj-lt"/>
              <a:buAutoNum type="arabicPeriod"/>
            </a:pPr>
            <a:r>
              <a:rPr lang="en-GB" sz="2400"/>
              <a:t>R-squared: 82%</a:t>
            </a:r>
            <a:endParaRPr lang="en-IN" sz="2400"/>
          </a:p>
        </p:txBody>
      </p:sp>
      <p:sp>
        <p:nvSpPr>
          <p:cNvPr id="15" name="TextBox 14">
            <a:extLst>
              <a:ext uri="{FF2B5EF4-FFF2-40B4-BE49-F238E27FC236}">
                <a16:creationId xmlns:a16="http://schemas.microsoft.com/office/drawing/2014/main" id="{6F36AAD8-3E48-26E6-A15B-55F836B83086}"/>
              </a:ext>
            </a:extLst>
          </p:cNvPr>
          <p:cNvSpPr txBox="1"/>
          <p:nvPr/>
        </p:nvSpPr>
        <p:spPr>
          <a:xfrm>
            <a:off x="8565066" y="4789858"/>
            <a:ext cx="2606004" cy="1200329"/>
          </a:xfrm>
          <a:prstGeom prst="rect">
            <a:avLst/>
          </a:prstGeom>
          <a:noFill/>
        </p:spPr>
        <p:txBody>
          <a:bodyPr wrap="square" lIns="91440" tIns="45720" rIns="91440" bIns="45720" rtlCol="0" anchor="t">
            <a:spAutoFit/>
          </a:bodyPr>
          <a:lstStyle/>
          <a:p>
            <a:pPr marL="342900" indent="-342900">
              <a:buFont typeface="+mj-lt"/>
              <a:buAutoNum type="arabicPeriod"/>
            </a:pPr>
            <a:r>
              <a:rPr lang="en-GB" sz="2400"/>
              <a:t>Accuracy : 82%</a:t>
            </a:r>
            <a:endParaRPr lang="en-GB" sz="2400">
              <a:cs typeface="Calibri"/>
            </a:endParaRPr>
          </a:p>
          <a:p>
            <a:pPr marL="342900" indent="-342900">
              <a:buFont typeface="+mj-lt"/>
              <a:buAutoNum type="arabicPeriod"/>
            </a:pPr>
            <a:r>
              <a:rPr lang="en-GB" sz="2400"/>
              <a:t>MAPE: 18</a:t>
            </a:r>
            <a:endParaRPr lang="en-GB" sz="2400">
              <a:cs typeface="Calibri"/>
            </a:endParaRPr>
          </a:p>
          <a:p>
            <a:pPr marL="342900" indent="-342900">
              <a:buFont typeface="+mj-lt"/>
              <a:buAutoNum type="arabicPeriod"/>
            </a:pPr>
            <a:r>
              <a:rPr lang="en-GB" sz="2400"/>
              <a:t>R-squared: 84%</a:t>
            </a:r>
            <a:endParaRPr lang="en-IN" sz="2400"/>
          </a:p>
        </p:txBody>
      </p:sp>
      <p:sp>
        <p:nvSpPr>
          <p:cNvPr id="3" name="TextBox 2">
            <a:extLst>
              <a:ext uri="{FF2B5EF4-FFF2-40B4-BE49-F238E27FC236}">
                <a16:creationId xmlns:a16="http://schemas.microsoft.com/office/drawing/2014/main" id="{3B27D55A-B8F7-9736-7582-BE9870403704}"/>
              </a:ext>
            </a:extLst>
          </p:cNvPr>
          <p:cNvSpPr txBox="1"/>
          <p:nvPr/>
        </p:nvSpPr>
        <p:spPr>
          <a:xfrm>
            <a:off x="1273908" y="508000"/>
            <a:ext cx="4415692" cy="1477328"/>
          </a:xfrm>
          <a:prstGeom prst="rect">
            <a:avLst/>
          </a:prstGeom>
          <a:noFill/>
        </p:spPr>
        <p:txBody>
          <a:bodyPr wrap="square" rtlCol="0">
            <a:spAutoFit/>
          </a:bodyPr>
          <a:lstStyle/>
          <a:p>
            <a:pPr marL="285750" indent="-285750">
              <a:buFont typeface="Arial" panose="020B0604020202020204" pitchFamily="34" charset="0"/>
              <a:buChar char="•"/>
            </a:pPr>
            <a:r>
              <a:rPr lang="en-US"/>
              <a:t>Linear Regression was our baseline model</a:t>
            </a:r>
          </a:p>
          <a:p>
            <a:pPr marL="285750" indent="-285750">
              <a:buFont typeface="Arial" panose="020B0604020202020204" pitchFamily="34" charset="0"/>
              <a:buChar char="•"/>
            </a:pPr>
            <a:r>
              <a:rPr lang="en-US"/>
              <a:t>Due to high dimensionality of the data, presence of categorical variables and  non-linear distributions in the data – </a:t>
            </a:r>
            <a:r>
              <a:rPr lang="en-US" err="1"/>
              <a:t>CatBoost</a:t>
            </a:r>
            <a:r>
              <a:rPr lang="en-US"/>
              <a:t> and </a:t>
            </a:r>
            <a:r>
              <a:rPr lang="en-US" err="1"/>
              <a:t>XGBoost</a:t>
            </a:r>
            <a:r>
              <a:rPr lang="en-US"/>
              <a:t> were chosen.</a:t>
            </a:r>
          </a:p>
        </p:txBody>
      </p:sp>
    </p:spTree>
    <p:extLst>
      <p:ext uri="{BB962C8B-B14F-4D97-AF65-F5344CB8AC3E}">
        <p14:creationId xmlns:p14="http://schemas.microsoft.com/office/powerpoint/2010/main" val="1842163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ircuit board with many dots and lines&#10;&#10;Description automatically generated">
            <a:extLst>
              <a:ext uri="{FF2B5EF4-FFF2-40B4-BE49-F238E27FC236}">
                <a16:creationId xmlns:a16="http://schemas.microsoft.com/office/drawing/2014/main" id="{11EF7263-6A8C-3A55-5167-75E9182E74DA}"/>
              </a:ext>
            </a:extLst>
          </p:cNvPr>
          <p:cNvPicPr>
            <a:picLocks noChangeAspect="1"/>
          </p:cNvPicPr>
          <p:nvPr/>
        </p:nvPicPr>
        <p:blipFill>
          <a:blip r:embed="rId2"/>
          <a:stretch>
            <a:fillRect/>
          </a:stretch>
        </p:blipFill>
        <p:spPr>
          <a:xfrm>
            <a:off x="8237833" y="1854218"/>
            <a:ext cx="739419" cy="739419"/>
          </a:xfrm>
          <a:prstGeom prst="rect">
            <a:avLst/>
          </a:prstGeom>
        </p:spPr>
      </p:pic>
      <p:pic>
        <p:nvPicPr>
          <p:cNvPr id="7" name="Picture 6" descr="A magnifying glass and graph&#10;&#10;Description automatically generated">
            <a:extLst>
              <a:ext uri="{FF2B5EF4-FFF2-40B4-BE49-F238E27FC236}">
                <a16:creationId xmlns:a16="http://schemas.microsoft.com/office/drawing/2014/main" id="{877AEBB9-3DEB-DBB3-4BA9-8F0FD3FCA244}"/>
              </a:ext>
            </a:extLst>
          </p:cNvPr>
          <p:cNvPicPr>
            <a:picLocks noChangeAspect="1"/>
          </p:cNvPicPr>
          <p:nvPr/>
        </p:nvPicPr>
        <p:blipFill>
          <a:blip r:embed="rId3"/>
          <a:stretch>
            <a:fillRect/>
          </a:stretch>
        </p:blipFill>
        <p:spPr>
          <a:xfrm>
            <a:off x="3255647" y="1853316"/>
            <a:ext cx="739419" cy="739419"/>
          </a:xfrm>
          <a:prstGeom prst="rect">
            <a:avLst/>
          </a:prstGeom>
        </p:spPr>
      </p:pic>
      <p:pic>
        <p:nvPicPr>
          <p:cNvPr id="8" name="Picture 7" descr="A diagram of a server&#10;&#10;Description automatically generated">
            <a:extLst>
              <a:ext uri="{FF2B5EF4-FFF2-40B4-BE49-F238E27FC236}">
                <a16:creationId xmlns:a16="http://schemas.microsoft.com/office/drawing/2014/main" id="{2BD79B7D-BDBD-3648-EF67-B34E346EE51A}"/>
              </a:ext>
            </a:extLst>
          </p:cNvPr>
          <p:cNvPicPr>
            <a:picLocks noChangeAspect="1"/>
          </p:cNvPicPr>
          <p:nvPr/>
        </p:nvPicPr>
        <p:blipFill>
          <a:blip r:embed="rId4"/>
          <a:stretch>
            <a:fillRect/>
          </a:stretch>
        </p:blipFill>
        <p:spPr>
          <a:xfrm>
            <a:off x="1033673" y="1862497"/>
            <a:ext cx="739419" cy="739419"/>
          </a:xfrm>
          <a:prstGeom prst="rect">
            <a:avLst/>
          </a:prstGeom>
        </p:spPr>
      </p:pic>
      <p:pic>
        <p:nvPicPr>
          <p:cNvPr id="9" name="Picture 8" descr="A yellow and green cylinder with a gear inside&#10;&#10;Description automatically generated">
            <a:extLst>
              <a:ext uri="{FF2B5EF4-FFF2-40B4-BE49-F238E27FC236}">
                <a16:creationId xmlns:a16="http://schemas.microsoft.com/office/drawing/2014/main" id="{12BC7802-611E-41AE-D146-49D27AF21A0E}"/>
              </a:ext>
            </a:extLst>
          </p:cNvPr>
          <p:cNvPicPr>
            <a:picLocks noChangeAspect="1"/>
          </p:cNvPicPr>
          <p:nvPr/>
        </p:nvPicPr>
        <p:blipFill>
          <a:blip r:embed="rId5"/>
          <a:stretch>
            <a:fillRect/>
          </a:stretch>
        </p:blipFill>
        <p:spPr>
          <a:xfrm>
            <a:off x="5727981" y="1862496"/>
            <a:ext cx="739419" cy="739419"/>
          </a:xfrm>
          <a:prstGeom prst="rect">
            <a:avLst/>
          </a:prstGeom>
        </p:spPr>
      </p:pic>
      <p:sp>
        <p:nvSpPr>
          <p:cNvPr id="10" name="TextBox 9">
            <a:extLst>
              <a:ext uri="{FF2B5EF4-FFF2-40B4-BE49-F238E27FC236}">
                <a16:creationId xmlns:a16="http://schemas.microsoft.com/office/drawing/2014/main" id="{5B8A31FD-BF53-98FF-9A9A-28301BA462C4}"/>
              </a:ext>
            </a:extLst>
          </p:cNvPr>
          <p:cNvSpPr txBox="1"/>
          <p:nvPr/>
        </p:nvSpPr>
        <p:spPr>
          <a:xfrm>
            <a:off x="401646" y="3022428"/>
            <a:ext cx="1876318" cy="1169551"/>
          </a:xfrm>
          <a:prstGeom prst="rect">
            <a:avLst/>
          </a:prstGeom>
          <a:noFill/>
        </p:spPr>
        <p:txBody>
          <a:bodyPr wrap="square" rtlCol="0">
            <a:spAutoFit/>
          </a:bodyPr>
          <a:lstStyle/>
          <a:p>
            <a:pPr algn="ctr"/>
            <a:r>
              <a:rPr lang="en-IN" sz="1000" b="1"/>
              <a:t>Data Ingestion </a:t>
            </a:r>
          </a:p>
          <a:p>
            <a:pPr marL="342900" indent="-342900" algn="just">
              <a:buFont typeface="+mj-lt"/>
              <a:buAutoNum type="arabicPeriod"/>
            </a:pPr>
            <a:r>
              <a:rPr lang="en-IN" sz="1000"/>
              <a:t>Ingest Static House Data, Energy Data and Weather Data.</a:t>
            </a:r>
          </a:p>
          <a:p>
            <a:pPr marL="342900" indent="-342900" algn="just">
              <a:buFont typeface="+mj-lt"/>
              <a:buAutoNum type="arabicPeriod"/>
            </a:pPr>
            <a:r>
              <a:rPr lang="en-IN" sz="1000"/>
              <a:t>Pre-process data and merge the files together to form master dataset. </a:t>
            </a:r>
          </a:p>
        </p:txBody>
      </p:sp>
      <p:sp>
        <p:nvSpPr>
          <p:cNvPr id="11" name="TextBox 10">
            <a:extLst>
              <a:ext uri="{FF2B5EF4-FFF2-40B4-BE49-F238E27FC236}">
                <a16:creationId xmlns:a16="http://schemas.microsoft.com/office/drawing/2014/main" id="{3895D819-8E59-AD30-D68C-DC95E7683614}"/>
              </a:ext>
            </a:extLst>
          </p:cNvPr>
          <p:cNvSpPr txBox="1"/>
          <p:nvPr/>
        </p:nvSpPr>
        <p:spPr>
          <a:xfrm>
            <a:off x="2682926" y="3085610"/>
            <a:ext cx="1876318" cy="1208220"/>
          </a:xfrm>
          <a:prstGeom prst="rect">
            <a:avLst/>
          </a:prstGeom>
          <a:noFill/>
        </p:spPr>
        <p:txBody>
          <a:bodyPr wrap="square" rtlCol="0">
            <a:spAutoFit/>
          </a:bodyPr>
          <a:lstStyle/>
          <a:p>
            <a:pPr algn="ctr"/>
            <a:r>
              <a:rPr lang="en-IN" sz="1000" b="1"/>
              <a:t>Exploratory Data Analysis</a:t>
            </a:r>
          </a:p>
          <a:p>
            <a:pPr marL="228600" indent="-228600" algn="just">
              <a:buFont typeface="+mj-lt"/>
              <a:buAutoNum type="arabicPeriod"/>
            </a:pPr>
            <a:r>
              <a:rPr lang="en-IN" sz="1000"/>
              <a:t>Understanding Feature datatypes.</a:t>
            </a:r>
          </a:p>
          <a:p>
            <a:pPr marL="228600" indent="-228600" algn="just">
              <a:buFont typeface="+mj-lt"/>
              <a:buAutoNum type="arabicPeriod"/>
            </a:pPr>
            <a:r>
              <a:rPr lang="en-IN" sz="1000"/>
              <a:t>Missing value analysis.</a:t>
            </a:r>
          </a:p>
          <a:p>
            <a:pPr marL="228600" indent="-228600" algn="just">
              <a:buFont typeface="+mj-lt"/>
              <a:buAutoNum type="arabicPeriod"/>
            </a:pPr>
            <a:r>
              <a:rPr lang="en-IN" sz="1000"/>
              <a:t>Summary statistics.</a:t>
            </a:r>
          </a:p>
          <a:p>
            <a:pPr marL="228600" indent="-228600" algn="just">
              <a:buFont typeface="+mj-lt"/>
              <a:buAutoNum type="arabicPeriod"/>
            </a:pPr>
            <a:r>
              <a:rPr lang="en-IN" sz="1000"/>
              <a:t>Univariate and Bivariate Analysis.</a:t>
            </a:r>
          </a:p>
        </p:txBody>
      </p:sp>
      <p:sp>
        <p:nvSpPr>
          <p:cNvPr id="12" name="TextBox 11">
            <a:extLst>
              <a:ext uri="{FF2B5EF4-FFF2-40B4-BE49-F238E27FC236}">
                <a16:creationId xmlns:a16="http://schemas.microsoft.com/office/drawing/2014/main" id="{836D82A9-5786-A0FC-0E33-2F42F4BBD1CF}"/>
              </a:ext>
            </a:extLst>
          </p:cNvPr>
          <p:cNvSpPr txBox="1"/>
          <p:nvPr/>
        </p:nvSpPr>
        <p:spPr>
          <a:xfrm>
            <a:off x="5076045" y="2947979"/>
            <a:ext cx="2046653" cy="1477328"/>
          </a:xfrm>
          <a:prstGeom prst="rect">
            <a:avLst/>
          </a:prstGeom>
          <a:noFill/>
        </p:spPr>
        <p:txBody>
          <a:bodyPr wrap="square" rtlCol="0">
            <a:spAutoFit/>
          </a:bodyPr>
          <a:lstStyle/>
          <a:p>
            <a:pPr algn="ctr"/>
            <a:r>
              <a:rPr lang="en-IN" sz="1000" b="1"/>
              <a:t>Feature Engineering</a:t>
            </a:r>
          </a:p>
          <a:p>
            <a:pPr marL="228600" indent="-228600" algn="just">
              <a:buFont typeface="+mj-lt"/>
              <a:buAutoNum type="arabicPeriod"/>
            </a:pPr>
            <a:r>
              <a:rPr lang="en-IN" sz="1000"/>
              <a:t>Creating new features/modifying existing ones, to be fed into the regression model.</a:t>
            </a:r>
          </a:p>
          <a:p>
            <a:pPr marL="228600" indent="-228600" algn="just">
              <a:buFont typeface="+mj-lt"/>
              <a:buAutoNum type="arabicPeriod"/>
            </a:pPr>
            <a:r>
              <a:rPr lang="en-IN" sz="1000"/>
              <a:t>Null Value Treatment.</a:t>
            </a:r>
          </a:p>
          <a:p>
            <a:pPr marL="228600" indent="-228600" algn="just">
              <a:buFont typeface="+mj-lt"/>
              <a:buAutoNum type="arabicPeriod"/>
            </a:pPr>
            <a:r>
              <a:rPr lang="en-IN" sz="1000"/>
              <a:t>Ordinal and One-Hot Encoding.</a:t>
            </a:r>
          </a:p>
          <a:p>
            <a:pPr marL="228600" indent="-228600" algn="just">
              <a:buFont typeface="+mj-lt"/>
              <a:buAutoNum type="arabicPeriod"/>
            </a:pPr>
            <a:r>
              <a:rPr lang="en-IN" sz="1000"/>
              <a:t>Feature selection based on correlation and other methods.</a:t>
            </a:r>
          </a:p>
        </p:txBody>
      </p:sp>
      <p:sp>
        <p:nvSpPr>
          <p:cNvPr id="14" name="TextBox 13">
            <a:extLst>
              <a:ext uri="{FF2B5EF4-FFF2-40B4-BE49-F238E27FC236}">
                <a16:creationId xmlns:a16="http://schemas.microsoft.com/office/drawing/2014/main" id="{375F2CFD-2D46-93DF-B183-36BE7B490EE4}"/>
              </a:ext>
            </a:extLst>
          </p:cNvPr>
          <p:cNvSpPr txBox="1"/>
          <p:nvPr/>
        </p:nvSpPr>
        <p:spPr>
          <a:xfrm>
            <a:off x="7654949" y="2950091"/>
            <a:ext cx="2046653" cy="1169551"/>
          </a:xfrm>
          <a:prstGeom prst="rect">
            <a:avLst/>
          </a:prstGeom>
          <a:noFill/>
        </p:spPr>
        <p:txBody>
          <a:bodyPr wrap="square" rtlCol="0">
            <a:spAutoFit/>
          </a:bodyPr>
          <a:lstStyle/>
          <a:p>
            <a:pPr algn="ctr"/>
            <a:r>
              <a:rPr lang="en-IN" sz="1000" b="1"/>
              <a:t>Modelling </a:t>
            </a:r>
          </a:p>
          <a:p>
            <a:pPr marL="228600" indent="-228600" algn="just">
              <a:buFont typeface="+mj-lt"/>
              <a:buAutoNum type="arabicPeriod"/>
            </a:pPr>
            <a:r>
              <a:rPr lang="en-IN" sz="1000"/>
              <a:t>Build and test regression models to understand key drivers of energy consumption.</a:t>
            </a:r>
          </a:p>
          <a:p>
            <a:pPr marL="228600" indent="-228600" algn="just">
              <a:buFont typeface="+mj-lt"/>
              <a:buAutoNum type="arabicPeriod"/>
            </a:pPr>
            <a:r>
              <a:rPr lang="en-IN" sz="1000"/>
              <a:t>Choose best performing model, forecast surge in energy consumption.</a:t>
            </a:r>
          </a:p>
        </p:txBody>
      </p:sp>
      <p:pic>
        <p:nvPicPr>
          <p:cNvPr id="15" name="Picture 14" descr="A graphic of a magnifying glass and a light bulb&#10;&#10;Description automatically generated">
            <a:extLst>
              <a:ext uri="{FF2B5EF4-FFF2-40B4-BE49-F238E27FC236}">
                <a16:creationId xmlns:a16="http://schemas.microsoft.com/office/drawing/2014/main" id="{5E8AB484-D5B7-B6DA-5D7F-E6EFAECA817D}"/>
              </a:ext>
            </a:extLst>
          </p:cNvPr>
          <p:cNvPicPr>
            <a:picLocks noChangeAspect="1"/>
          </p:cNvPicPr>
          <p:nvPr/>
        </p:nvPicPr>
        <p:blipFill>
          <a:blip r:embed="rId6"/>
          <a:stretch>
            <a:fillRect/>
          </a:stretch>
        </p:blipFill>
        <p:spPr>
          <a:xfrm>
            <a:off x="10379661" y="1747405"/>
            <a:ext cx="873568" cy="873568"/>
          </a:xfrm>
          <a:prstGeom prst="rect">
            <a:avLst/>
          </a:prstGeom>
        </p:spPr>
      </p:pic>
      <p:sp>
        <p:nvSpPr>
          <p:cNvPr id="16" name="TextBox 15">
            <a:extLst>
              <a:ext uri="{FF2B5EF4-FFF2-40B4-BE49-F238E27FC236}">
                <a16:creationId xmlns:a16="http://schemas.microsoft.com/office/drawing/2014/main" id="{1A87E0BA-632B-DF50-2222-4677CDC29BC9}"/>
              </a:ext>
            </a:extLst>
          </p:cNvPr>
          <p:cNvSpPr txBox="1"/>
          <p:nvPr/>
        </p:nvSpPr>
        <p:spPr>
          <a:xfrm>
            <a:off x="9924896" y="2948788"/>
            <a:ext cx="1791482" cy="1631216"/>
          </a:xfrm>
          <a:prstGeom prst="rect">
            <a:avLst/>
          </a:prstGeom>
          <a:noFill/>
        </p:spPr>
        <p:txBody>
          <a:bodyPr wrap="square" rtlCol="0">
            <a:spAutoFit/>
          </a:bodyPr>
          <a:lstStyle/>
          <a:p>
            <a:pPr algn="ctr"/>
            <a:r>
              <a:rPr lang="en-IN" sz="1000" b="1"/>
              <a:t>Insight Generation and Visualization</a:t>
            </a:r>
          </a:p>
          <a:p>
            <a:pPr marL="228600" indent="-228600" algn="just">
              <a:buFont typeface="+mj-lt"/>
              <a:buAutoNum type="arabicPeriod"/>
            </a:pPr>
            <a:r>
              <a:rPr lang="en-IN" sz="1000"/>
              <a:t>Suggest recommendations and quantify impact based on EDA, Modelling and Forecasts.</a:t>
            </a:r>
          </a:p>
          <a:p>
            <a:pPr marL="228600" indent="-228600" algn="just">
              <a:buFont typeface="+mj-lt"/>
              <a:buAutoNum type="arabicPeriod"/>
            </a:pPr>
            <a:r>
              <a:rPr lang="en-IN" sz="1000"/>
              <a:t>Build a user-friendly and interactive R-Shiny Dashboard interface to visualize the results.</a:t>
            </a:r>
          </a:p>
        </p:txBody>
      </p:sp>
    </p:spTree>
    <p:extLst>
      <p:ext uri="{BB962C8B-B14F-4D97-AF65-F5344CB8AC3E}">
        <p14:creationId xmlns:p14="http://schemas.microsoft.com/office/powerpoint/2010/main" val="119006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9358B9-1D04-D1A8-D204-AB10BA0E7511}"/>
              </a:ext>
            </a:extLst>
          </p:cNvPr>
          <p:cNvSpPr txBox="1"/>
          <p:nvPr/>
        </p:nvSpPr>
        <p:spPr>
          <a:xfrm>
            <a:off x="523532" y="4255162"/>
            <a:ext cx="4974956" cy="1846659"/>
          </a:xfrm>
          <a:prstGeom prst="rect">
            <a:avLst/>
          </a:prstGeom>
          <a:noFill/>
        </p:spPr>
        <p:txBody>
          <a:bodyPr wrap="square" rtlCol="0" anchor="ctr">
            <a:spAutoFit/>
          </a:bodyPr>
          <a:lstStyle/>
          <a:p>
            <a:pPr marL="285750" indent="-285750" algn="l" rtl="0" fontAlgn="base">
              <a:buFont typeface="Courier New" panose="02070309020205020404" pitchFamily="49" charset="0"/>
              <a:buChar char="o"/>
            </a:pPr>
            <a:r>
              <a:rPr lang="en-IN" sz="1600" b="0" i="0" u="none" strike="noStrike">
                <a:solidFill>
                  <a:schemeClr val="bg1"/>
                </a:solidFill>
                <a:effectLst/>
              </a:rPr>
              <a:t>eSC  </a:t>
            </a:r>
            <a:r>
              <a:rPr lang="en-IN" sz="1600" b="1" i="0" u="none" strike="noStrike">
                <a:solidFill>
                  <a:schemeClr val="bg1"/>
                </a:solidFill>
                <a:effectLst/>
              </a:rPr>
              <a:t>lacks visibility </a:t>
            </a:r>
            <a:r>
              <a:rPr lang="en-IN" sz="1600" b="0" i="0" u="none" strike="noStrike">
                <a:solidFill>
                  <a:schemeClr val="bg1"/>
                </a:solidFill>
                <a:effectLst/>
              </a:rPr>
              <a:t>into the Key drivers of Total Energy Consumption in the state of South Carolina.</a:t>
            </a:r>
          </a:p>
          <a:p>
            <a:pPr algn="l" rtl="0" fontAlgn="base"/>
            <a:r>
              <a:rPr lang="en-US" sz="1600" b="0" i="0">
                <a:solidFill>
                  <a:schemeClr val="bg1"/>
                </a:solidFill>
                <a:effectLst/>
              </a:rPr>
              <a:t>​</a:t>
            </a:r>
          </a:p>
          <a:p>
            <a:pPr marL="285750" indent="-285750" algn="l" rtl="0" fontAlgn="base">
              <a:buFont typeface="Courier New" panose="02070309020205020404" pitchFamily="49" charset="0"/>
              <a:buChar char="o"/>
            </a:pPr>
            <a:r>
              <a:rPr lang="en-IN" sz="1600" b="0" i="0" u="none" strike="noStrike">
                <a:solidFill>
                  <a:schemeClr val="bg1"/>
                </a:solidFill>
                <a:effectLst/>
              </a:rPr>
              <a:t>They are </a:t>
            </a:r>
            <a:r>
              <a:rPr lang="en-IN" sz="1600" b="1" i="0" u="none" strike="noStrike">
                <a:solidFill>
                  <a:schemeClr val="bg1"/>
                </a:solidFill>
                <a:effectLst/>
              </a:rPr>
              <a:t>anticipating a surge in energy consumption</a:t>
            </a:r>
            <a:r>
              <a:rPr lang="en-IN" sz="1600" b="0" i="0" u="none" strike="noStrike">
                <a:solidFill>
                  <a:schemeClr val="bg1"/>
                </a:solidFill>
                <a:effectLst/>
              </a:rPr>
              <a:t> next summer and want to </a:t>
            </a:r>
            <a:r>
              <a:rPr lang="en-IN" sz="1600" b="1" i="0" u="none" strike="noStrike">
                <a:solidFill>
                  <a:schemeClr val="bg1"/>
                </a:solidFill>
                <a:effectLst/>
              </a:rPr>
              <a:t>quantify</a:t>
            </a:r>
            <a:r>
              <a:rPr lang="en-IN" sz="1600" b="0" i="0" u="none" strike="noStrike">
                <a:solidFill>
                  <a:schemeClr val="bg1"/>
                </a:solidFill>
                <a:effectLst/>
              </a:rPr>
              <a:t> it.</a:t>
            </a:r>
          </a:p>
          <a:p>
            <a:pPr algn="l" rtl="0" fontAlgn="base"/>
            <a:r>
              <a:rPr lang="en-US" sz="1600" b="0" i="0">
                <a:solidFill>
                  <a:schemeClr val="bg1"/>
                </a:solidFill>
                <a:effectLst/>
              </a:rPr>
              <a:t>​</a:t>
            </a:r>
          </a:p>
          <a:p>
            <a:pPr marL="285750" indent="-285750" algn="l" rtl="0" fontAlgn="base">
              <a:buFont typeface="Courier New" panose="02070309020205020404" pitchFamily="49" charset="0"/>
              <a:buChar char="o"/>
            </a:pPr>
            <a:r>
              <a:rPr lang="en-IN" sz="1600" b="0" i="0" u="none" strike="noStrike">
                <a:solidFill>
                  <a:schemeClr val="bg1"/>
                </a:solidFill>
                <a:effectLst/>
              </a:rPr>
              <a:t>Take steps to reduce energy usage next summer</a:t>
            </a:r>
            <a:endParaRPr lang="en-US" sz="1600" b="0" i="0">
              <a:solidFill>
                <a:schemeClr val="bg1"/>
              </a:solidFill>
              <a:effectLst/>
            </a:endParaRPr>
          </a:p>
        </p:txBody>
      </p:sp>
      <p:sp>
        <p:nvSpPr>
          <p:cNvPr id="5" name="TextBox 4">
            <a:extLst>
              <a:ext uri="{FF2B5EF4-FFF2-40B4-BE49-F238E27FC236}">
                <a16:creationId xmlns:a16="http://schemas.microsoft.com/office/drawing/2014/main" id="{6ADB344A-A018-2659-7420-AEFD84899D5A}"/>
              </a:ext>
            </a:extLst>
          </p:cNvPr>
          <p:cNvSpPr txBox="1"/>
          <p:nvPr/>
        </p:nvSpPr>
        <p:spPr>
          <a:xfrm>
            <a:off x="6831536" y="4185672"/>
            <a:ext cx="4974956" cy="2123658"/>
          </a:xfrm>
          <a:prstGeom prst="rect">
            <a:avLst/>
          </a:prstGeom>
          <a:noFill/>
        </p:spPr>
        <p:txBody>
          <a:bodyPr wrap="square" rtlCol="0" anchor="ctr">
            <a:spAutoFit/>
          </a:bodyPr>
          <a:lstStyle/>
          <a:p>
            <a:pPr marL="285750" indent="-285750" algn="l" rtl="0" fontAlgn="base">
              <a:buFont typeface="Courier New" panose="02070309020205020404" pitchFamily="49" charset="0"/>
              <a:buChar char="o"/>
            </a:pPr>
            <a:r>
              <a:rPr lang="en-IN" sz="1600" b="0" i="0" u="none" strike="noStrike">
                <a:solidFill>
                  <a:schemeClr val="bg1"/>
                </a:solidFill>
                <a:effectLst/>
              </a:rPr>
              <a:t>Complete </a:t>
            </a:r>
            <a:r>
              <a:rPr lang="en-IN" sz="1600" b="1" i="0" u="none" strike="noStrike">
                <a:solidFill>
                  <a:schemeClr val="bg1"/>
                </a:solidFill>
                <a:effectLst/>
              </a:rPr>
              <a:t>insight into the key drivers </a:t>
            </a:r>
            <a:r>
              <a:rPr lang="en-IN" sz="1600" b="0" i="0" u="none" strike="noStrike">
                <a:solidFill>
                  <a:schemeClr val="bg1"/>
                </a:solidFill>
                <a:effectLst/>
              </a:rPr>
              <a:t>of energy consumption.</a:t>
            </a:r>
            <a:r>
              <a:rPr lang="en-US" sz="1600" b="0" i="0">
                <a:solidFill>
                  <a:schemeClr val="bg1"/>
                </a:solidFill>
                <a:effectLst/>
              </a:rPr>
              <a:t>​</a:t>
            </a:r>
          </a:p>
          <a:p>
            <a:pPr algn="l" rtl="0" fontAlgn="base"/>
            <a:endParaRPr lang="en-US" sz="1600" b="0" i="0">
              <a:solidFill>
                <a:schemeClr val="bg1"/>
              </a:solidFill>
              <a:effectLst/>
            </a:endParaRPr>
          </a:p>
          <a:p>
            <a:pPr marL="285750" indent="-285750" algn="l" rtl="0" fontAlgn="base">
              <a:buFont typeface="Courier New" panose="02070309020205020404" pitchFamily="49" charset="0"/>
              <a:buChar char="o"/>
            </a:pPr>
            <a:r>
              <a:rPr lang="en-IN" sz="1600" b="1" i="0" u="none" strike="noStrike">
                <a:solidFill>
                  <a:schemeClr val="bg1"/>
                </a:solidFill>
                <a:effectLst/>
              </a:rPr>
              <a:t>Energy consumption forecasts </a:t>
            </a:r>
            <a:r>
              <a:rPr lang="en-IN" sz="1600" b="0" i="0" u="none" strike="noStrike">
                <a:solidFill>
                  <a:schemeClr val="bg1"/>
                </a:solidFill>
                <a:effectLst/>
              </a:rPr>
              <a:t>for next July across different regions and attributes. </a:t>
            </a:r>
            <a:r>
              <a:rPr lang="en-US" sz="1600" b="0" i="0">
                <a:solidFill>
                  <a:schemeClr val="bg1"/>
                </a:solidFill>
                <a:effectLst/>
              </a:rPr>
              <a:t>​</a:t>
            </a:r>
          </a:p>
          <a:p>
            <a:pPr algn="l" rtl="0" fontAlgn="base"/>
            <a:endParaRPr lang="en-US" sz="1600" b="0" i="0">
              <a:solidFill>
                <a:schemeClr val="bg1"/>
              </a:solidFill>
              <a:effectLst/>
            </a:endParaRPr>
          </a:p>
          <a:p>
            <a:pPr marL="285750" indent="-285750" algn="l" rtl="0" fontAlgn="base">
              <a:buFont typeface="Courier New" panose="02070309020205020404" pitchFamily="49" charset="0"/>
              <a:buChar char="o"/>
            </a:pPr>
            <a:r>
              <a:rPr lang="en-IN" sz="1600" b="1" i="0" u="none" strike="noStrike">
                <a:solidFill>
                  <a:schemeClr val="bg1"/>
                </a:solidFill>
                <a:effectLst/>
              </a:rPr>
              <a:t>Actionable recommendations </a:t>
            </a:r>
            <a:r>
              <a:rPr lang="en-IN" sz="1600" b="0" i="0" u="none" strike="noStrike">
                <a:solidFill>
                  <a:schemeClr val="bg1"/>
                </a:solidFill>
                <a:effectLst/>
              </a:rPr>
              <a:t>to reduce energy consumption with quantifiable impact</a:t>
            </a:r>
            <a:r>
              <a:rPr lang="en-IN" sz="1600" b="0" i="0" u="none" strike="noStrike">
                <a:solidFill>
                  <a:srgbClr val="000000"/>
                </a:solidFill>
                <a:effectLst/>
                <a:latin typeface="Arial" panose="020B0604020202020204" pitchFamily="34" charset="0"/>
              </a:rPr>
              <a:t>.</a:t>
            </a:r>
            <a:endParaRPr lang="en-US" sz="1600" b="0" i="0">
              <a:solidFill>
                <a:srgbClr val="000000"/>
              </a:solidFill>
              <a:effectLst/>
              <a:latin typeface="Arial" panose="020B0604020202020204" pitchFamily="34" charset="0"/>
            </a:endParaRPr>
          </a:p>
        </p:txBody>
      </p:sp>
      <p:pic>
        <p:nvPicPr>
          <p:cNvPr id="13" name="Picture 12" descr="A long shot of a house&#10;&#10;Description automatically generated">
            <a:extLst>
              <a:ext uri="{FF2B5EF4-FFF2-40B4-BE49-F238E27FC236}">
                <a16:creationId xmlns:a16="http://schemas.microsoft.com/office/drawing/2014/main" id="{DCCBAA2D-301B-94DD-5A56-8C8017AA2E33}"/>
              </a:ext>
            </a:extLst>
          </p:cNvPr>
          <p:cNvPicPr>
            <a:picLocks noChangeAspect="1"/>
          </p:cNvPicPr>
          <p:nvPr/>
        </p:nvPicPr>
        <p:blipFill>
          <a:blip r:embed="rId2"/>
          <a:stretch>
            <a:fillRect/>
          </a:stretch>
        </p:blipFill>
        <p:spPr>
          <a:xfrm>
            <a:off x="6998295" y="643845"/>
            <a:ext cx="4101929" cy="3076447"/>
          </a:xfrm>
          <a:prstGeom prst="rect">
            <a:avLst/>
          </a:prstGeom>
        </p:spPr>
      </p:pic>
      <p:pic>
        <p:nvPicPr>
          <p:cNvPr id="6" name="Picture 5" descr="A green plug with solar panels and wind turbines around earth">
            <a:extLst>
              <a:ext uri="{FF2B5EF4-FFF2-40B4-BE49-F238E27FC236}">
                <a16:creationId xmlns:a16="http://schemas.microsoft.com/office/drawing/2014/main" id="{5F5983F9-D2FC-46AB-857A-02CE676224CC}"/>
              </a:ext>
            </a:extLst>
          </p:cNvPr>
          <p:cNvPicPr>
            <a:picLocks noChangeAspect="1"/>
          </p:cNvPicPr>
          <p:nvPr/>
        </p:nvPicPr>
        <p:blipFill>
          <a:blip r:embed="rId3"/>
          <a:stretch>
            <a:fillRect/>
          </a:stretch>
        </p:blipFill>
        <p:spPr>
          <a:xfrm>
            <a:off x="781226" y="643844"/>
            <a:ext cx="4100400" cy="3076446"/>
          </a:xfrm>
          <a:prstGeom prst="rect">
            <a:avLst/>
          </a:prstGeom>
        </p:spPr>
      </p:pic>
      <p:sp>
        <p:nvSpPr>
          <p:cNvPr id="10" name="TextBox 9">
            <a:extLst>
              <a:ext uri="{FF2B5EF4-FFF2-40B4-BE49-F238E27FC236}">
                <a16:creationId xmlns:a16="http://schemas.microsoft.com/office/drawing/2014/main" id="{9DA7F0AB-32EB-BB4E-9C62-AAECCD440CB8}"/>
              </a:ext>
            </a:extLst>
          </p:cNvPr>
          <p:cNvSpPr txBox="1"/>
          <p:nvPr/>
        </p:nvSpPr>
        <p:spPr>
          <a:xfrm>
            <a:off x="4473771" y="41822"/>
            <a:ext cx="2968412" cy="369332"/>
          </a:xfrm>
          <a:prstGeom prst="rect">
            <a:avLst/>
          </a:prstGeom>
          <a:noFill/>
        </p:spPr>
        <p:txBody>
          <a:bodyPr wrap="square" rtlCol="0">
            <a:spAutoFit/>
          </a:bodyPr>
          <a:lstStyle/>
          <a:p>
            <a:r>
              <a:rPr lang="en-IN">
                <a:solidFill>
                  <a:schemeClr val="bg1"/>
                </a:solidFill>
              </a:rPr>
              <a:t>Current State vs Desired State</a:t>
            </a:r>
          </a:p>
        </p:txBody>
      </p:sp>
    </p:spTree>
    <p:extLst>
      <p:ext uri="{BB962C8B-B14F-4D97-AF65-F5344CB8AC3E}">
        <p14:creationId xmlns:p14="http://schemas.microsoft.com/office/powerpoint/2010/main" val="1427878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39F023-F0AF-E643-82D4-860FFEF2673E}"/>
              </a:ext>
            </a:extLst>
          </p:cNvPr>
          <p:cNvSpPr>
            <a:spLocks noGrp="1"/>
          </p:cNvSpPr>
          <p:nvPr>
            <p:ph type="title"/>
          </p:nvPr>
        </p:nvSpPr>
        <p:spPr>
          <a:xfrm>
            <a:off x="619758" y="2386249"/>
            <a:ext cx="10515600" cy="2852737"/>
          </a:xfrm>
        </p:spPr>
        <p:txBody>
          <a:bodyPr anchor="ctr">
            <a:normAutofit/>
          </a:bodyPr>
          <a:lstStyle/>
          <a:p>
            <a:r>
              <a:rPr lang="en-US" sz="6000">
                <a:solidFill>
                  <a:srgbClr val="F86900"/>
                </a:solidFill>
              </a:rPr>
              <a:t>How </a:t>
            </a:r>
            <a:r>
              <a:rPr lang="en-US">
                <a:solidFill>
                  <a:srgbClr val="F86900"/>
                </a:solidFill>
              </a:rPr>
              <a:t>are we </a:t>
            </a:r>
            <a:br>
              <a:rPr lang="en-US">
                <a:solidFill>
                  <a:srgbClr val="F86900"/>
                </a:solidFill>
              </a:rPr>
            </a:br>
            <a:r>
              <a:rPr lang="en-US">
                <a:solidFill>
                  <a:srgbClr val="F86900"/>
                </a:solidFill>
              </a:rPr>
              <a:t>solving it?</a:t>
            </a:r>
            <a:br>
              <a:rPr lang="en-US" sz="6000">
                <a:solidFill>
                  <a:srgbClr val="F86900"/>
                </a:solidFill>
              </a:rPr>
            </a:br>
            <a:endParaRPr lang="en-US">
              <a:solidFill>
                <a:srgbClr val="F86900"/>
              </a:solidFill>
            </a:endParaRPr>
          </a:p>
        </p:txBody>
      </p:sp>
      <p:pic>
        <p:nvPicPr>
          <p:cNvPr id="12" name="Picture 11" descr="A close-up of a hand holding a hammer&#10;&#10;Description automatically generated">
            <a:extLst>
              <a:ext uri="{FF2B5EF4-FFF2-40B4-BE49-F238E27FC236}">
                <a16:creationId xmlns:a16="http://schemas.microsoft.com/office/drawing/2014/main" id="{784FDF80-C9E7-105C-080B-FF716F8A2D21}"/>
              </a:ext>
            </a:extLst>
          </p:cNvPr>
          <p:cNvPicPr>
            <a:picLocks noChangeAspect="1"/>
          </p:cNvPicPr>
          <p:nvPr/>
        </p:nvPicPr>
        <p:blipFill>
          <a:blip r:embed="rId3"/>
          <a:stretch>
            <a:fillRect/>
          </a:stretch>
        </p:blipFill>
        <p:spPr>
          <a:xfrm>
            <a:off x="6944498" y="474108"/>
            <a:ext cx="4454610" cy="5909783"/>
          </a:xfrm>
          <a:prstGeom prst="rect">
            <a:avLst/>
          </a:prstGeom>
        </p:spPr>
      </p:pic>
    </p:spTree>
    <p:extLst>
      <p:ext uri="{BB962C8B-B14F-4D97-AF65-F5344CB8AC3E}">
        <p14:creationId xmlns:p14="http://schemas.microsoft.com/office/powerpoint/2010/main" val="165239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pic>
        <p:nvPicPr>
          <p:cNvPr id="3" name="Picture 2" descr="A computer circuit board with many dots and lines&#10;&#10;Description automatically generated">
            <a:extLst>
              <a:ext uri="{FF2B5EF4-FFF2-40B4-BE49-F238E27FC236}">
                <a16:creationId xmlns:a16="http://schemas.microsoft.com/office/drawing/2014/main" id="{11EF7263-6A8C-3A55-5167-75E9182E74DA}"/>
              </a:ext>
            </a:extLst>
          </p:cNvPr>
          <p:cNvPicPr>
            <a:picLocks noChangeAspect="1"/>
          </p:cNvPicPr>
          <p:nvPr/>
        </p:nvPicPr>
        <p:blipFill>
          <a:blip r:embed="rId2"/>
          <a:stretch>
            <a:fillRect/>
          </a:stretch>
        </p:blipFill>
        <p:spPr>
          <a:xfrm>
            <a:off x="8237833" y="1854218"/>
            <a:ext cx="739419" cy="739419"/>
          </a:xfrm>
          <a:prstGeom prst="rect">
            <a:avLst/>
          </a:prstGeom>
        </p:spPr>
      </p:pic>
      <p:pic>
        <p:nvPicPr>
          <p:cNvPr id="7" name="Picture 6" descr="A magnifying glass and graph&#10;&#10;Description automatically generated">
            <a:extLst>
              <a:ext uri="{FF2B5EF4-FFF2-40B4-BE49-F238E27FC236}">
                <a16:creationId xmlns:a16="http://schemas.microsoft.com/office/drawing/2014/main" id="{877AEBB9-3DEB-DBB3-4BA9-8F0FD3FCA244}"/>
              </a:ext>
            </a:extLst>
          </p:cNvPr>
          <p:cNvPicPr>
            <a:picLocks noChangeAspect="1"/>
          </p:cNvPicPr>
          <p:nvPr/>
        </p:nvPicPr>
        <p:blipFill>
          <a:blip r:embed="rId3"/>
          <a:stretch>
            <a:fillRect/>
          </a:stretch>
        </p:blipFill>
        <p:spPr>
          <a:xfrm>
            <a:off x="3255647" y="1853316"/>
            <a:ext cx="739419" cy="739419"/>
          </a:xfrm>
          <a:prstGeom prst="rect">
            <a:avLst/>
          </a:prstGeom>
        </p:spPr>
      </p:pic>
      <p:pic>
        <p:nvPicPr>
          <p:cNvPr id="8" name="Picture 7" descr="A diagram of a server&#10;&#10;Description automatically generated">
            <a:extLst>
              <a:ext uri="{FF2B5EF4-FFF2-40B4-BE49-F238E27FC236}">
                <a16:creationId xmlns:a16="http://schemas.microsoft.com/office/drawing/2014/main" id="{2BD79B7D-BDBD-3648-EF67-B34E346EE51A}"/>
              </a:ext>
            </a:extLst>
          </p:cNvPr>
          <p:cNvPicPr>
            <a:picLocks noChangeAspect="1"/>
          </p:cNvPicPr>
          <p:nvPr/>
        </p:nvPicPr>
        <p:blipFill>
          <a:blip r:embed="rId4"/>
          <a:stretch>
            <a:fillRect/>
          </a:stretch>
        </p:blipFill>
        <p:spPr>
          <a:xfrm>
            <a:off x="1033673" y="1862497"/>
            <a:ext cx="739419" cy="739419"/>
          </a:xfrm>
          <a:prstGeom prst="rect">
            <a:avLst/>
          </a:prstGeom>
        </p:spPr>
      </p:pic>
      <p:pic>
        <p:nvPicPr>
          <p:cNvPr id="9" name="Picture 8" descr="A yellow and green cylinder with a gear inside&#10;&#10;Description automatically generated">
            <a:extLst>
              <a:ext uri="{FF2B5EF4-FFF2-40B4-BE49-F238E27FC236}">
                <a16:creationId xmlns:a16="http://schemas.microsoft.com/office/drawing/2014/main" id="{12BC7802-611E-41AE-D146-49D27AF21A0E}"/>
              </a:ext>
            </a:extLst>
          </p:cNvPr>
          <p:cNvPicPr>
            <a:picLocks noChangeAspect="1"/>
          </p:cNvPicPr>
          <p:nvPr/>
        </p:nvPicPr>
        <p:blipFill>
          <a:blip r:embed="rId5"/>
          <a:stretch>
            <a:fillRect/>
          </a:stretch>
        </p:blipFill>
        <p:spPr>
          <a:xfrm>
            <a:off x="5727981" y="1862496"/>
            <a:ext cx="739419" cy="739419"/>
          </a:xfrm>
          <a:prstGeom prst="rect">
            <a:avLst/>
          </a:prstGeom>
        </p:spPr>
      </p:pic>
      <p:sp>
        <p:nvSpPr>
          <p:cNvPr id="10" name="TextBox 9">
            <a:extLst>
              <a:ext uri="{FF2B5EF4-FFF2-40B4-BE49-F238E27FC236}">
                <a16:creationId xmlns:a16="http://schemas.microsoft.com/office/drawing/2014/main" id="{5B8A31FD-BF53-98FF-9A9A-28301BA462C4}"/>
              </a:ext>
            </a:extLst>
          </p:cNvPr>
          <p:cNvSpPr txBox="1"/>
          <p:nvPr/>
        </p:nvSpPr>
        <p:spPr>
          <a:xfrm>
            <a:off x="401646" y="3022428"/>
            <a:ext cx="1876318" cy="1169551"/>
          </a:xfrm>
          <a:prstGeom prst="rect">
            <a:avLst/>
          </a:prstGeom>
          <a:noFill/>
        </p:spPr>
        <p:txBody>
          <a:bodyPr wrap="square" rtlCol="0">
            <a:spAutoFit/>
          </a:bodyPr>
          <a:lstStyle/>
          <a:p>
            <a:pPr algn="ctr"/>
            <a:r>
              <a:rPr lang="en-IN" sz="1000" b="1">
                <a:solidFill>
                  <a:schemeClr val="bg1"/>
                </a:solidFill>
              </a:rPr>
              <a:t>Data Ingestion </a:t>
            </a:r>
          </a:p>
          <a:p>
            <a:pPr marL="342900" indent="-342900" algn="just">
              <a:buFont typeface="+mj-lt"/>
              <a:buAutoNum type="arabicPeriod"/>
            </a:pPr>
            <a:r>
              <a:rPr lang="en-IN" sz="1000">
                <a:solidFill>
                  <a:schemeClr val="bg1"/>
                </a:solidFill>
              </a:rPr>
              <a:t>Ingest Static House Data, Energy Data and Weather Data.</a:t>
            </a:r>
          </a:p>
          <a:p>
            <a:pPr marL="342900" indent="-342900" algn="just">
              <a:buFont typeface="+mj-lt"/>
              <a:buAutoNum type="arabicPeriod"/>
            </a:pPr>
            <a:r>
              <a:rPr lang="en-IN" sz="1000">
                <a:solidFill>
                  <a:schemeClr val="bg1"/>
                </a:solidFill>
              </a:rPr>
              <a:t>Pre-process data and merge the files together to form master dataset. </a:t>
            </a:r>
          </a:p>
        </p:txBody>
      </p:sp>
      <p:sp>
        <p:nvSpPr>
          <p:cNvPr id="11" name="TextBox 10">
            <a:extLst>
              <a:ext uri="{FF2B5EF4-FFF2-40B4-BE49-F238E27FC236}">
                <a16:creationId xmlns:a16="http://schemas.microsoft.com/office/drawing/2014/main" id="{3895D819-8E59-AD30-D68C-DC95E7683614}"/>
              </a:ext>
            </a:extLst>
          </p:cNvPr>
          <p:cNvSpPr txBox="1"/>
          <p:nvPr/>
        </p:nvSpPr>
        <p:spPr>
          <a:xfrm>
            <a:off x="2682926" y="3085610"/>
            <a:ext cx="1876318" cy="1208220"/>
          </a:xfrm>
          <a:prstGeom prst="rect">
            <a:avLst/>
          </a:prstGeom>
          <a:noFill/>
        </p:spPr>
        <p:txBody>
          <a:bodyPr wrap="square" rtlCol="0">
            <a:spAutoFit/>
          </a:bodyPr>
          <a:lstStyle/>
          <a:p>
            <a:pPr algn="ctr"/>
            <a:r>
              <a:rPr lang="en-IN" sz="1000" b="1">
                <a:solidFill>
                  <a:schemeClr val="bg1"/>
                </a:solidFill>
              </a:rPr>
              <a:t>Exploratory Data Analysis</a:t>
            </a:r>
          </a:p>
          <a:p>
            <a:pPr marL="228600" indent="-228600" algn="just">
              <a:buFont typeface="+mj-lt"/>
              <a:buAutoNum type="arabicPeriod"/>
            </a:pPr>
            <a:r>
              <a:rPr lang="en-IN" sz="1000">
                <a:solidFill>
                  <a:schemeClr val="bg1"/>
                </a:solidFill>
              </a:rPr>
              <a:t>Understanding Feature datatypes.</a:t>
            </a:r>
          </a:p>
          <a:p>
            <a:pPr marL="228600" indent="-228600" algn="just">
              <a:buFont typeface="+mj-lt"/>
              <a:buAutoNum type="arabicPeriod"/>
            </a:pPr>
            <a:r>
              <a:rPr lang="en-IN" sz="1000">
                <a:solidFill>
                  <a:schemeClr val="bg1"/>
                </a:solidFill>
              </a:rPr>
              <a:t>Missing value analysis.</a:t>
            </a:r>
          </a:p>
          <a:p>
            <a:pPr marL="228600" indent="-228600" algn="just">
              <a:buFont typeface="+mj-lt"/>
              <a:buAutoNum type="arabicPeriod"/>
            </a:pPr>
            <a:r>
              <a:rPr lang="en-IN" sz="1000">
                <a:solidFill>
                  <a:schemeClr val="bg1"/>
                </a:solidFill>
              </a:rPr>
              <a:t>Summary statistics.</a:t>
            </a:r>
          </a:p>
          <a:p>
            <a:pPr marL="228600" indent="-228600" algn="just">
              <a:buFont typeface="+mj-lt"/>
              <a:buAutoNum type="arabicPeriod"/>
            </a:pPr>
            <a:r>
              <a:rPr lang="en-IN" sz="1000">
                <a:solidFill>
                  <a:schemeClr val="bg1"/>
                </a:solidFill>
              </a:rPr>
              <a:t>Univariate and Bivariate Analysis.</a:t>
            </a:r>
          </a:p>
        </p:txBody>
      </p:sp>
      <p:sp>
        <p:nvSpPr>
          <p:cNvPr id="12" name="TextBox 11">
            <a:extLst>
              <a:ext uri="{FF2B5EF4-FFF2-40B4-BE49-F238E27FC236}">
                <a16:creationId xmlns:a16="http://schemas.microsoft.com/office/drawing/2014/main" id="{836D82A9-5786-A0FC-0E33-2F42F4BBD1CF}"/>
              </a:ext>
            </a:extLst>
          </p:cNvPr>
          <p:cNvSpPr txBox="1"/>
          <p:nvPr/>
        </p:nvSpPr>
        <p:spPr>
          <a:xfrm>
            <a:off x="5076045" y="2947979"/>
            <a:ext cx="2046653" cy="1477328"/>
          </a:xfrm>
          <a:prstGeom prst="rect">
            <a:avLst/>
          </a:prstGeom>
          <a:noFill/>
        </p:spPr>
        <p:txBody>
          <a:bodyPr wrap="square" rtlCol="0">
            <a:spAutoFit/>
          </a:bodyPr>
          <a:lstStyle/>
          <a:p>
            <a:pPr algn="ctr"/>
            <a:r>
              <a:rPr lang="en-IN" sz="1000" b="1">
                <a:solidFill>
                  <a:schemeClr val="bg1"/>
                </a:solidFill>
              </a:rPr>
              <a:t>Feature Engineering</a:t>
            </a:r>
          </a:p>
          <a:p>
            <a:pPr marL="228600" indent="-228600" algn="just">
              <a:buFont typeface="+mj-lt"/>
              <a:buAutoNum type="arabicPeriod"/>
            </a:pPr>
            <a:r>
              <a:rPr lang="en-IN" sz="1000">
                <a:solidFill>
                  <a:schemeClr val="bg1"/>
                </a:solidFill>
              </a:rPr>
              <a:t>Creating new features/modifying existing ones, to be fed into the regression model.</a:t>
            </a:r>
          </a:p>
          <a:p>
            <a:pPr marL="228600" indent="-228600" algn="just">
              <a:buFont typeface="+mj-lt"/>
              <a:buAutoNum type="arabicPeriod"/>
            </a:pPr>
            <a:r>
              <a:rPr lang="en-IN" sz="1000">
                <a:solidFill>
                  <a:schemeClr val="bg1"/>
                </a:solidFill>
              </a:rPr>
              <a:t>Null Value Treatment.</a:t>
            </a:r>
          </a:p>
          <a:p>
            <a:pPr marL="228600" indent="-228600" algn="just">
              <a:buFont typeface="+mj-lt"/>
              <a:buAutoNum type="arabicPeriod"/>
            </a:pPr>
            <a:r>
              <a:rPr lang="en-IN" sz="1000">
                <a:solidFill>
                  <a:schemeClr val="bg1"/>
                </a:solidFill>
              </a:rPr>
              <a:t>Ordinal and One-Hot Encoding.</a:t>
            </a:r>
          </a:p>
          <a:p>
            <a:pPr marL="228600" indent="-228600" algn="just">
              <a:buFont typeface="+mj-lt"/>
              <a:buAutoNum type="arabicPeriod"/>
            </a:pPr>
            <a:r>
              <a:rPr lang="en-IN" sz="1000">
                <a:solidFill>
                  <a:schemeClr val="bg1"/>
                </a:solidFill>
              </a:rPr>
              <a:t>Feature selection based on correlation and other methods.</a:t>
            </a:r>
          </a:p>
        </p:txBody>
      </p:sp>
      <p:sp>
        <p:nvSpPr>
          <p:cNvPr id="14" name="TextBox 13">
            <a:extLst>
              <a:ext uri="{FF2B5EF4-FFF2-40B4-BE49-F238E27FC236}">
                <a16:creationId xmlns:a16="http://schemas.microsoft.com/office/drawing/2014/main" id="{375F2CFD-2D46-93DF-B183-36BE7B490EE4}"/>
              </a:ext>
            </a:extLst>
          </p:cNvPr>
          <p:cNvSpPr txBox="1"/>
          <p:nvPr/>
        </p:nvSpPr>
        <p:spPr>
          <a:xfrm>
            <a:off x="7654949" y="2950091"/>
            <a:ext cx="2046653" cy="1169551"/>
          </a:xfrm>
          <a:prstGeom prst="rect">
            <a:avLst/>
          </a:prstGeom>
          <a:noFill/>
        </p:spPr>
        <p:txBody>
          <a:bodyPr wrap="square" rtlCol="0">
            <a:spAutoFit/>
          </a:bodyPr>
          <a:lstStyle/>
          <a:p>
            <a:pPr algn="ctr"/>
            <a:r>
              <a:rPr lang="en-IN" sz="1000" b="1">
                <a:solidFill>
                  <a:schemeClr val="bg1"/>
                </a:solidFill>
              </a:rPr>
              <a:t>Modelling </a:t>
            </a:r>
          </a:p>
          <a:p>
            <a:pPr marL="228600" indent="-228600" algn="just">
              <a:buFont typeface="+mj-lt"/>
              <a:buAutoNum type="arabicPeriod"/>
            </a:pPr>
            <a:r>
              <a:rPr lang="en-IN" sz="1000">
                <a:solidFill>
                  <a:schemeClr val="bg1"/>
                </a:solidFill>
              </a:rPr>
              <a:t>Build and test regression models to understand key drivers of energy consumption.</a:t>
            </a:r>
          </a:p>
          <a:p>
            <a:pPr marL="228600" indent="-228600" algn="just">
              <a:buFont typeface="+mj-lt"/>
              <a:buAutoNum type="arabicPeriod"/>
            </a:pPr>
            <a:r>
              <a:rPr lang="en-IN" sz="1000">
                <a:solidFill>
                  <a:schemeClr val="bg1"/>
                </a:solidFill>
              </a:rPr>
              <a:t>Choose best performing model, forecast surge in energy consumption.</a:t>
            </a:r>
          </a:p>
        </p:txBody>
      </p:sp>
      <p:pic>
        <p:nvPicPr>
          <p:cNvPr id="15" name="Picture 14" descr="A graphic of a magnifying glass and a light bulb&#10;&#10;Description automatically generated">
            <a:extLst>
              <a:ext uri="{FF2B5EF4-FFF2-40B4-BE49-F238E27FC236}">
                <a16:creationId xmlns:a16="http://schemas.microsoft.com/office/drawing/2014/main" id="{5E8AB484-D5B7-B6DA-5D7F-E6EFAECA817D}"/>
              </a:ext>
            </a:extLst>
          </p:cNvPr>
          <p:cNvPicPr>
            <a:picLocks noChangeAspect="1"/>
          </p:cNvPicPr>
          <p:nvPr/>
        </p:nvPicPr>
        <p:blipFill>
          <a:blip r:embed="rId6"/>
          <a:stretch>
            <a:fillRect/>
          </a:stretch>
        </p:blipFill>
        <p:spPr>
          <a:xfrm>
            <a:off x="10379661" y="1747405"/>
            <a:ext cx="873568" cy="873568"/>
          </a:xfrm>
          <a:prstGeom prst="rect">
            <a:avLst/>
          </a:prstGeom>
        </p:spPr>
      </p:pic>
      <p:sp>
        <p:nvSpPr>
          <p:cNvPr id="16" name="TextBox 15">
            <a:extLst>
              <a:ext uri="{FF2B5EF4-FFF2-40B4-BE49-F238E27FC236}">
                <a16:creationId xmlns:a16="http://schemas.microsoft.com/office/drawing/2014/main" id="{1A87E0BA-632B-DF50-2222-4677CDC29BC9}"/>
              </a:ext>
            </a:extLst>
          </p:cNvPr>
          <p:cNvSpPr txBox="1"/>
          <p:nvPr/>
        </p:nvSpPr>
        <p:spPr>
          <a:xfrm>
            <a:off x="9924896" y="2948788"/>
            <a:ext cx="1791482" cy="1631216"/>
          </a:xfrm>
          <a:prstGeom prst="rect">
            <a:avLst/>
          </a:prstGeom>
          <a:noFill/>
        </p:spPr>
        <p:txBody>
          <a:bodyPr wrap="square" rtlCol="0">
            <a:spAutoFit/>
          </a:bodyPr>
          <a:lstStyle/>
          <a:p>
            <a:pPr algn="ctr"/>
            <a:r>
              <a:rPr lang="en-IN" sz="1000" b="1">
                <a:solidFill>
                  <a:schemeClr val="bg1"/>
                </a:solidFill>
              </a:rPr>
              <a:t>Insight Generation and Visualization</a:t>
            </a:r>
          </a:p>
          <a:p>
            <a:pPr marL="228600" indent="-228600" algn="just">
              <a:buFont typeface="+mj-lt"/>
              <a:buAutoNum type="arabicPeriod"/>
            </a:pPr>
            <a:r>
              <a:rPr lang="en-IN" sz="1000">
                <a:solidFill>
                  <a:schemeClr val="bg1"/>
                </a:solidFill>
              </a:rPr>
              <a:t>Suggest recommendations and quantify impact based on EDA, Modelling and Forecasts.</a:t>
            </a:r>
          </a:p>
          <a:p>
            <a:pPr marL="228600" indent="-228600" algn="just">
              <a:buFont typeface="+mj-lt"/>
              <a:buAutoNum type="arabicPeriod"/>
            </a:pPr>
            <a:r>
              <a:rPr lang="en-IN" sz="1000">
                <a:solidFill>
                  <a:schemeClr val="bg1"/>
                </a:solidFill>
              </a:rPr>
              <a:t>Build a user-friendly and interactive R-Shiny Dashboard interface to visualize the results.</a:t>
            </a:r>
          </a:p>
        </p:txBody>
      </p:sp>
    </p:spTree>
    <p:extLst>
      <p:ext uri="{BB962C8B-B14F-4D97-AF65-F5344CB8AC3E}">
        <p14:creationId xmlns:p14="http://schemas.microsoft.com/office/powerpoint/2010/main" val="197659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06B7EC-50C0-51D8-A059-8714F0AB42C3}"/>
              </a:ext>
            </a:extLst>
          </p:cNvPr>
          <p:cNvSpPr txBox="1"/>
          <p:nvPr/>
        </p:nvSpPr>
        <p:spPr>
          <a:xfrm>
            <a:off x="808893" y="2206868"/>
            <a:ext cx="6119446" cy="1754326"/>
          </a:xfrm>
          <a:prstGeom prst="rect">
            <a:avLst/>
          </a:prstGeom>
          <a:noFill/>
        </p:spPr>
        <p:txBody>
          <a:bodyPr wrap="square" lIns="91440" tIns="45720" rIns="91440" bIns="45720" rtlCol="0" anchor="t">
            <a:spAutoFit/>
          </a:bodyPr>
          <a:lstStyle/>
          <a:p>
            <a:r>
              <a:rPr lang="en-IN" sz="5400" i="1">
                <a:solidFill>
                  <a:srgbClr val="F86900"/>
                </a:solidFill>
                <a:latin typeface="Calibri"/>
                <a:cs typeface="Calibri Light"/>
              </a:rPr>
              <a:t>What is the Data telling us?</a:t>
            </a:r>
          </a:p>
        </p:txBody>
      </p:sp>
      <p:pic>
        <p:nvPicPr>
          <p:cNvPr id="3" name="图片 2" descr="电脑的屏幕&#10;&#10;已自动生成说明">
            <a:extLst>
              <a:ext uri="{FF2B5EF4-FFF2-40B4-BE49-F238E27FC236}">
                <a16:creationId xmlns:a16="http://schemas.microsoft.com/office/drawing/2014/main" id="{318EB07E-33B8-C0D3-5E5C-B85B30846929}"/>
              </a:ext>
            </a:extLst>
          </p:cNvPr>
          <p:cNvPicPr>
            <a:picLocks noChangeAspect="1"/>
          </p:cNvPicPr>
          <p:nvPr/>
        </p:nvPicPr>
        <p:blipFill>
          <a:blip r:embed="rId2"/>
          <a:stretch>
            <a:fillRect/>
          </a:stretch>
        </p:blipFill>
        <p:spPr>
          <a:xfrm>
            <a:off x="6093429" y="67937"/>
            <a:ext cx="5541117" cy="6905739"/>
          </a:xfrm>
          <a:prstGeom prst="rect">
            <a:avLst/>
          </a:prstGeom>
        </p:spPr>
      </p:pic>
    </p:spTree>
    <p:extLst>
      <p:ext uri="{BB962C8B-B14F-4D97-AF65-F5344CB8AC3E}">
        <p14:creationId xmlns:p14="http://schemas.microsoft.com/office/powerpoint/2010/main" val="2191424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4AE3EF-A691-2200-3F9A-C62E7745CFDD}"/>
              </a:ext>
            </a:extLst>
          </p:cNvPr>
          <p:cNvPicPr>
            <a:picLocks noChangeAspect="1"/>
          </p:cNvPicPr>
          <p:nvPr/>
        </p:nvPicPr>
        <p:blipFill>
          <a:blip r:embed="rId2"/>
          <a:stretch>
            <a:fillRect/>
          </a:stretch>
        </p:blipFill>
        <p:spPr>
          <a:xfrm>
            <a:off x="886660" y="891391"/>
            <a:ext cx="2133560" cy="2078616"/>
          </a:xfrm>
          <a:prstGeom prst="rect">
            <a:avLst/>
          </a:prstGeom>
        </p:spPr>
      </p:pic>
      <p:sp>
        <p:nvSpPr>
          <p:cNvPr id="8" name="TextBox 7">
            <a:extLst>
              <a:ext uri="{FF2B5EF4-FFF2-40B4-BE49-F238E27FC236}">
                <a16:creationId xmlns:a16="http://schemas.microsoft.com/office/drawing/2014/main" id="{5EC3EF32-A7CC-5886-972A-6D137EDCBA38}"/>
              </a:ext>
            </a:extLst>
          </p:cNvPr>
          <p:cNvSpPr txBox="1"/>
          <p:nvPr/>
        </p:nvSpPr>
        <p:spPr>
          <a:xfrm>
            <a:off x="723355" y="3228745"/>
            <a:ext cx="3366135" cy="3139321"/>
          </a:xfrm>
          <a:prstGeom prst="rect">
            <a:avLst/>
          </a:prstGeom>
          <a:noFill/>
        </p:spPr>
        <p:txBody>
          <a:bodyPr wrap="square" rtlCol="0">
            <a:spAutoFit/>
          </a:bodyPr>
          <a:lstStyle/>
          <a:p>
            <a:r>
              <a:rPr lang="en-IN">
                <a:solidFill>
                  <a:schemeClr val="bg1"/>
                </a:solidFill>
              </a:rPr>
              <a:t>Static House Data for 5710 buildings in 46 counties:</a:t>
            </a:r>
          </a:p>
          <a:p>
            <a:pPr marL="342900" indent="-342900">
              <a:buAutoNum type="arabicPeriod"/>
            </a:pPr>
            <a:r>
              <a:rPr lang="en-IN">
                <a:solidFill>
                  <a:schemeClr val="bg1"/>
                </a:solidFill>
              </a:rPr>
              <a:t>Building Geographic Attributes</a:t>
            </a:r>
          </a:p>
          <a:p>
            <a:pPr marL="342900" indent="-342900">
              <a:buAutoNum type="arabicPeriod"/>
            </a:pPr>
            <a:r>
              <a:rPr lang="en-IN">
                <a:solidFill>
                  <a:schemeClr val="bg1"/>
                </a:solidFill>
              </a:rPr>
              <a:t>Building Electric, Insulation, Cooling, Water, Fuel and Gas Appliance Attributes. </a:t>
            </a:r>
          </a:p>
          <a:p>
            <a:pPr marL="342900" indent="-342900">
              <a:buAutoNum type="arabicPeriod"/>
            </a:pPr>
            <a:r>
              <a:rPr lang="en-IN">
                <a:solidFill>
                  <a:schemeClr val="bg1"/>
                </a:solidFill>
              </a:rPr>
              <a:t>House Size, Occupants, Garage</a:t>
            </a:r>
          </a:p>
          <a:p>
            <a:pPr marL="342900" indent="-342900">
              <a:buAutoNum type="arabicPeriod"/>
            </a:pPr>
            <a:r>
              <a:rPr lang="en-IN">
                <a:solidFill>
                  <a:schemeClr val="bg1"/>
                </a:solidFill>
              </a:rPr>
              <a:t>Heating and Cooling setpoints</a:t>
            </a:r>
          </a:p>
          <a:p>
            <a:pPr marL="342900" indent="-342900">
              <a:buAutoNum type="arabicPeriod"/>
            </a:pPr>
            <a:r>
              <a:rPr lang="en-IN">
                <a:solidFill>
                  <a:schemeClr val="bg1"/>
                </a:solidFill>
              </a:rPr>
              <a:t>Income </a:t>
            </a:r>
          </a:p>
        </p:txBody>
      </p:sp>
      <p:pic>
        <p:nvPicPr>
          <p:cNvPr id="13" name="Picture 12">
            <a:extLst>
              <a:ext uri="{FF2B5EF4-FFF2-40B4-BE49-F238E27FC236}">
                <a16:creationId xmlns:a16="http://schemas.microsoft.com/office/drawing/2014/main" id="{441BDEED-647D-D9E1-6C12-A371E117DA4F}"/>
              </a:ext>
            </a:extLst>
          </p:cNvPr>
          <p:cNvPicPr>
            <a:picLocks noChangeAspect="1"/>
          </p:cNvPicPr>
          <p:nvPr/>
        </p:nvPicPr>
        <p:blipFill>
          <a:blip r:embed="rId3"/>
          <a:stretch>
            <a:fillRect/>
          </a:stretch>
        </p:blipFill>
        <p:spPr>
          <a:xfrm>
            <a:off x="8548776" y="893772"/>
            <a:ext cx="2102417" cy="2078616"/>
          </a:xfrm>
          <a:prstGeom prst="rect">
            <a:avLst/>
          </a:prstGeom>
        </p:spPr>
      </p:pic>
      <p:sp>
        <p:nvSpPr>
          <p:cNvPr id="14" name="TextBox 13">
            <a:extLst>
              <a:ext uri="{FF2B5EF4-FFF2-40B4-BE49-F238E27FC236}">
                <a16:creationId xmlns:a16="http://schemas.microsoft.com/office/drawing/2014/main" id="{9766D4EB-BEE6-A314-8F4A-60DA9EE1D3F5}"/>
              </a:ext>
            </a:extLst>
          </p:cNvPr>
          <p:cNvSpPr txBox="1"/>
          <p:nvPr/>
        </p:nvSpPr>
        <p:spPr>
          <a:xfrm>
            <a:off x="8553210" y="3431028"/>
            <a:ext cx="2613804" cy="1754326"/>
          </a:xfrm>
          <a:prstGeom prst="rect">
            <a:avLst/>
          </a:prstGeom>
          <a:noFill/>
        </p:spPr>
        <p:txBody>
          <a:bodyPr wrap="square" rtlCol="0">
            <a:spAutoFit/>
          </a:bodyPr>
          <a:lstStyle/>
          <a:p>
            <a:r>
              <a:rPr lang="en-IN">
                <a:solidFill>
                  <a:schemeClr val="bg1"/>
                </a:solidFill>
              </a:rPr>
              <a:t>Weather Data</a:t>
            </a:r>
          </a:p>
          <a:p>
            <a:pPr marL="342900" indent="-342900">
              <a:buAutoNum type="arabicPeriod"/>
            </a:pPr>
            <a:r>
              <a:rPr lang="en-IN">
                <a:solidFill>
                  <a:schemeClr val="bg1"/>
                </a:solidFill>
              </a:rPr>
              <a:t>Outside Temperatures</a:t>
            </a:r>
          </a:p>
          <a:p>
            <a:pPr marL="342900" indent="-342900">
              <a:buAutoNum type="arabicPeriod"/>
            </a:pPr>
            <a:r>
              <a:rPr lang="en-IN">
                <a:solidFill>
                  <a:schemeClr val="bg1"/>
                </a:solidFill>
              </a:rPr>
              <a:t>Radiation Levels</a:t>
            </a:r>
          </a:p>
          <a:p>
            <a:pPr marL="342900" indent="-342900">
              <a:buAutoNum type="arabicPeriod"/>
            </a:pPr>
            <a:r>
              <a:rPr lang="en-IN">
                <a:solidFill>
                  <a:schemeClr val="bg1"/>
                </a:solidFill>
              </a:rPr>
              <a:t>Humidity</a:t>
            </a:r>
          </a:p>
          <a:p>
            <a:pPr marL="342900" indent="-342900">
              <a:buAutoNum type="arabicPeriod"/>
            </a:pPr>
            <a:r>
              <a:rPr lang="en-IN">
                <a:solidFill>
                  <a:schemeClr val="bg1"/>
                </a:solidFill>
              </a:rPr>
              <a:t>Wind Speed</a:t>
            </a:r>
          </a:p>
          <a:p>
            <a:pPr marL="342900" indent="-342900">
              <a:buAutoNum type="arabicPeriod"/>
            </a:pPr>
            <a:endParaRPr lang="en-IN">
              <a:solidFill>
                <a:schemeClr val="bg1"/>
              </a:solidFill>
            </a:endParaRPr>
          </a:p>
        </p:txBody>
      </p:sp>
      <p:pic>
        <p:nvPicPr>
          <p:cNvPr id="16" name="Picture 15">
            <a:extLst>
              <a:ext uri="{FF2B5EF4-FFF2-40B4-BE49-F238E27FC236}">
                <a16:creationId xmlns:a16="http://schemas.microsoft.com/office/drawing/2014/main" id="{5F2EE65E-DD81-4A70-198C-220BEEFCA56C}"/>
              </a:ext>
            </a:extLst>
          </p:cNvPr>
          <p:cNvPicPr>
            <a:picLocks noChangeAspect="1"/>
          </p:cNvPicPr>
          <p:nvPr/>
        </p:nvPicPr>
        <p:blipFill>
          <a:blip r:embed="rId4"/>
          <a:stretch>
            <a:fillRect/>
          </a:stretch>
        </p:blipFill>
        <p:spPr>
          <a:xfrm>
            <a:off x="4491485" y="906441"/>
            <a:ext cx="2133560" cy="2065947"/>
          </a:xfrm>
          <a:prstGeom prst="rect">
            <a:avLst/>
          </a:prstGeom>
        </p:spPr>
      </p:pic>
      <p:sp>
        <p:nvSpPr>
          <p:cNvPr id="17" name="TextBox 16">
            <a:extLst>
              <a:ext uri="{FF2B5EF4-FFF2-40B4-BE49-F238E27FC236}">
                <a16:creationId xmlns:a16="http://schemas.microsoft.com/office/drawing/2014/main" id="{C10921CE-1302-56E3-FB73-02809B616666}"/>
              </a:ext>
            </a:extLst>
          </p:cNvPr>
          <p:cNvSpPr txBox="1"/>
          <p:nvPr/>
        </p:nvSpPr>
        <p:spPr>
          <a:xfrm>
            <a:off x="4489510" y="3431028"/>
            <a:ext cx="3263661" cy="2585323"/>
          </a:xfrm>
          <a:prstGeom prst="rect">
            <a:avLst/>
          </a:prstGeom>
          <a:noFill/>
        </p:spPr>
        <p:txBody>
          <a:bodyPr wrap="square" rtlCol="0">
            <a:spAutoFit/>
          </a:bodyPr>
          <a:lstStyle/>
          <a:p>
            <a:r>
              <a:rPr lang="en-IN">
                <a:solidFill>
                  <a:schemeClr val="bg1"/>
                </a:solidFill>
              </a:rPr>
              <a:t>Total energy consumption per building:</a:t>
            </a:r>
          </a:p>
          <a:p>
            <a:pPr marL="342900" indent="-342900">
              <a:buFont typeface="+mj-lt"/>
              <a:buAutoNum type="arabicPeriod"/>
            </a:pPr>
            <a:r>
              <a:rPr lang="en-IN">
                <a:solidFill>
                  <a:schemeClr val="bg1"/>
                </a:solidFill>
              </a:rPr>
              <a:t>Electricity consumption</a:t>
            </a:r>
          </a:p>
          <a:p>
            <a:pPr marL="342900" indent="-342900">
              <a:buFont typeface="+mj-lt"/>
              <a:buAutoNum type="arabicPeriod"/>
            </a:pPr>
            <a:r>
              <a:rPr lang="en-IN">
                <a:solidFill>
                  <a:schemeClr val="bg1"/>
                </a:solidFill>
              </a:rPr>
              <a:t>Heater Consumption</a:t>
            </a:r>
          </a:p>
          <a:p>
            <a:pPr marL="342900" indent="-342900">
              <a:buFont typeface="+mj-lt"/>
              <a:buAutoNum type="arabicPeriod"/>
            </a:pPr>
            <a:r>
              <a:rPr lang="en-IN">
                <a:solidFill>
                  <a:schemeClr val="bg1"/>
                </a:solidFill>
              </a:rPr>
              <a:t>Cooler Consumption</a:t>
            </a:r>
          </a:p>
          <a:p>
            <a:pPr marL="342900" indent="-342900">
              <a:buFont typeface="+mj-lt"/>
              <a:buAutoNum type="arabicPeriod"/>
            </a:pPr>
            <a:r>
              <a:rPr lang="en-IN">
                <a:solidFill>
                  <a:schemeClr val="bg1"/>
                </a:solidFill>
              </a:rPr>
              <a:t>Hot water and Gas Consumption</a:t>
            </a:r>
          </a:p>
          <a:p>
            <a:pPr marL="342900" indent="-342900">
              <a:buFont typeface="+mj-lt"/>
              <a:buAutoNum type="arabicPeriod"/>
            </a:pPr>
            <a:endParaRPr lang="en-IN">
              <a:solidFill>
                <a:schemeClr val="bg1"/>
              </a:solidFill>
            </a:endParaRPr>
          </a:p>
          <a:p>
            <a:pPr marL="342900" indent="-342900">
              <a:buAutoNum type="arabicPeriod"/>
            </a:pPr>
            <a:endParaRPr lang="en-IN">
              <a:solidFill>
                <a:schemeClr val="bg1"/>
              </a:solidFill>
            </a:endParaRPr>
          </a:p>
        </p:txBody>
      </p:sp>
    </p:spTree>
    <p:extLst>
      <p:ext uri="{BB962C8B-B14F-4D97-AF65-F5344CB8AC3E}">
        <p14:creationId xmlns:p14="http://schemas.microsoft.com/office/powerpoint/2010/main" val="2878590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E53"/>
        </a:solidFill>
        <a:effectLst/>
      </p:bgPr>
    </p:bg>
    <p:spTree>
      <p:nvGrpSpPr>
        <p:cNvPr id="1" name=""/>
        <p:cNvGrpSpPr/>
        <p:nvPr/>
      </p:nvGrpSpPr>
      <p:grpSpPr>
        <a:xfrm>
          <a:off x="0" y="0"/>
          <a:ext cx="0" cy="0"/>
          <a:chOff x="0" y="0"/>
          <a:chExt cx="0" cy="0"/>
        </a:xfrm>
      </p:grpSpPr>
      <p:pic>
        <p:nvPicPr>
          <p:cNvPr id="17" name="Picture 16" descr="A graph showing different colored lines&#10;&#10;Description automatically generated with medium confidence">
            <a:extLst>
              <a:ext uri="{FF2B5EF4-FFF2-40B4-BE49-F238E27FC236}">
                <a16:creationId xmlns:a16="http://schemas.microsoft.com/office/drawing/2014/main" id="{EDE4D512-527E-6204-2A69-018C04D69D6E}"/>
              </a:ext>
            </a:extLst>
          </p:cNvPr>
          <p:cNvPicPr>
            <a:picLocks noChangeAspect="1"/>
          </p:cNvPicPr>
          <p:nvPr/>
        </p:nvPicPr>
        <p:blipFill>
          <a:blip r:embed="rId2"/>
          <a:stretch>
            <a:fillRect/>
          </a:stretch>
        </p:blipFill>
        <p:spPr>
          <a:xfrm>
            <a:off x="538033" y="3635977"/>
            <a:ext cx="5035803" cy="3086101"/>
          </a:xfrm>
          <a:prstGeom prst="rect">
            <a:avLst/>
          </a:prstGeom>
        </p:spPr>
      </p:pic>
      <p:pic>
        <p:nvPicPr>
          <p:cNvPr id="21" name="Picture 20" descr="A red and blue graph&#10;&#10;Description automatically generated">
            <a:extLst>
              <a:ext uri="{FF2B5EF4-FFF2-40B4-BE49-F238E27FC236}">
                <a16:creationId xmlns:a16="http://schemas.microsoft.com/office/drawing/2014/main" id="{3926CA8B-D65F-9B1B-8A9D-D25BA62DC77F}"/>
              </a:ext>
            </a:extLst>
          </p:cNvPr>
          <p:cNvPicPr>
            <a:picLocks noChangeAspect="1"/>
          </p:cNvPicPr>
          <p:nvPr/>
        </p:nvPicPr>
        <p:blipFill>
          <a:blip r:embed="rId3"/>
          <a:stretch>
            <a:fillRect/>
          </a:stretch>
        </p:blipFill>
        <p:spPr>
          <a:xfrm>
            <a:off x="6854911" y="135924"/>
            <a:ext cx="4991100" cy="3086100"/>
          </a:xfrm>
          <a:prstGeom prst="rect">
            <a:avLst/>
          </a:prstGeom>
        </p:spPr>
      </p:pic>
      <p:pic>
        <p:nvPicPr>
          <p:cNvPr id="23" name="Picture 22" descr="A graph of energy consumption&#10;&#10;Description automatically generated">
            <a:extLst>
              <a:ext uri="{FF2B5EF4-FFF2-40B4-BE49-F238E27FC236}">
                <a16:creationId xmlns:a16="http://schemas.microsoft.com/office/drawing/2014/main" id="{ADC3CF79-CB77-C7C4-77C7-84A650A38D49}"/>
              </a:ext>
            </a:extLst>
          </p:cNvPr>
          <p:cNvPicPr>
            <a:picLocks noChangeAspect="1"/>
          </p:cNvPicPr>
          <p:nvPr/>
        </p:nvPicPr>
        <p:blipFill>
          <a:blip r:embed="rId4"/>
          <a:stretch>
            <a:fillRect/>
          </a:stretch>
        </p:blipFill>
        <p:spPr>
          <a:xfrm>
            <a:off x="538033" y="135924"/>
            <a:ext cx="4991100" cy="3086100"/>
          </a:xfrm>
          <a:prstGeom prst="rect">
            <a:avLst/>
          </a:prstGeom>
        </p:spPr>
      </p:pic>
      <p:pic>
        <p:nvPicPr>
          <p:cNvPr id="25" name="Picture 24" descr="A graph showing different colored lines&#10;&#10;Description automatically generated with medium confidence">
            <a:extLst>
              <a:ext uri="{FF2B5EF4-FFF2-40B4-BE49-F238E27FC236}">
                <a16:creationId xmlns:a16="http://schemas.microsoft.com/office/drawing/2014/main" id="{139B2A5E-8338-388E-DE65-A21B1F5C7D9A}"/>
              </a:ext>
            </a:extLst>
          </p:cNvPr>
          <p:cNvPicPr>
            <a:picLocks noChangeAspect="1"/>
          </p:cNvPicPr>
          <p:nvPr/>
        </p:nvPicPr>
        <p:blipFill>
          <a:blip r:embed="rId5"/>
          <a:stretch>
            <a:fillRect/>
          </a:stretch>
        </p:blipFill>
        <p:spPr>
          <a:xfrm>
            <a:off x="6854911" y="3635977"/>
            <a:ext cx="4991100" cy="3086100"/>
          </a:xfrm>
          <a:prstGeom prst="rect">
            <a:avLst/>
          </a:prstGeom>
        </p:spPr>
      </p:pic>
    </p:spTree>
    <p:extLst>
      <p:ext uri="{BB962C8B-B14F-4D97-AF65-F5344CB8AC3E}">
        <p14:creationId xmlns:p14="http://schemas.microsoft.com/office/powerpoint/2010/main" val="2192333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1390</Words>
  <Application>Microsoft Office PowerPoint</Application>
  <PresentationFormat>Widescreen</PresentationFormat>
  <Paragraphs>229</Paragraphs>
  <Slides>34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Courier New</vt:lpstr>
      <vt:lpstr>Wingdings</vt:lpstr>
      <vt:lpstr>Office Theme</vt:lpstr>
      <vt:lpstr>Energy Usage Management </vt:lpstr>
      <vt:lpstr>What are we trying to solve?</vt:lpstr>
      <vt:lpstr>What are we trying to solve? </vt:lpstr>
      <vt:lpstr>PowerPoint Presentation</vt:lpstr>
      <vt:lpstr>How are we  solving it? </vt:lpstr>
      <vt:lpstr>PowerPoint Presentation</vt:lpstr>
      <vt:lpstr>PowerPoint Presentation</vt:lpstr>
      <vt:lpstr>PowerPoint Presentation</vt:lpstr>
      <vt:lpstr>PowerPoint Presentation</vt:lpstr>
      <vt:lpstr>Predictions : July 2019 Energy Consumption - South Carolina </vt:lpstr>
      <vt:lpstr>Breakdown of July 2019 Surge</vt:lpstr>
      <vt:lpstr>What drove energy consumption?</vt:lpstr>
      <vt:lpstr>PowerPoint Presentation</vt:lpstr>
      <vt:lpstr>PowerPoint Presentation</vt:lpstr>
      <vt:lpstr>PowerPoint Presentation</vt:lpstr>
      <vt:lpstr>Recommendations</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Project Goals</vt:lpstr>
      <vt:lpstr>Dataset Characteristics</vt:lpstr>
      <vt:lpstr>PowerPoint Presentation</vt:lpstr>
      <vt:lpstr>2019 South Carolina Energy Consumption Forecast</vt:lpstr>
      <vt:lpstr>2019 South Carolina Energy Consumption Forecast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Usage Management</dc:title>
  <dc:creator>Zimin Zhu</dc:creator>
  <cp:lastModifiedBy>Himanshu Hegde</cp:lastModifiedBy>
  <cp:revision>2</cp:revision>
  <dcterms:created xsi:type="dcterms:W3CDTF">2023-12-04T04:10:46Z</dcterms:created>
  <dcterms:modified xsi:type="dcterms:W3CDTF">2023-12-09T04:19:21Z</dcterms:modified>
</cp:coreProperties>
</file>